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1" r:id="rId3"/>
    <p:sldId id="283" r:id="rId4"/>
    <p:sldId id="293" r:id="rId5"/>
    <p:sldId id="257" r:id="rId6"/>
    <p:sldId id="294" r:id="rId7"/>
    <p:sldId id="295" r:id="rId8"/>
    <p:sldId id="286" r:id="rId9"/>
    <p:sldId id="296" r:id="rId10"/>
    <p:sldId id="277" r:id="rId11"/>
  </p:sldIdLst>
  <p:sldSz cx="18288000" cy="10287000"/>
  <p:notesSz cx="6858000" cy="9144000"/>
  <p:embeddedFontLst>
    <p:embeddedFont>
      <p:font typeface="Monterchi Sans" panose="020B0604020202020204" charset="0"/>
      <p:regular r:id="rId12"/>
    </p:embeddedFont>
    <p:embeddedFont>
      <p:font typeface="Monterchi Sans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da Tawa Cute" panose="020B0604020202020204" charset="-12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70" autoAdjust="0"/>
  </p:normalViewPr>
  <p:slideViewPr>
    <p:cSldViewPr>
      <p:cViewPr varScale="1">
        <p:scale>
          <a:sx n="73" d="100"/>
          <a:sy n="73" d="100"/>
        </p:scale>
        <p:origin x="94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72.sv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70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10" Type="http://schemas.openxmlformats.org/officeDocument/2006/relationships/image" Target="../media/image10.gif"/><Relationship Id="rId4" Type="http://schemas.openxmlformats.org/officeDocument/2006/relationships/image" Target="../media/image6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10" Type="http://schemas.openxmlformats.org/officeDocument/2006/relationships/hyperlink" Target="https://www.dropbox.com/scl/fi/wkiv234o1s60vyfc8nwgl/.pdf?rlkey=488vwjh0gb019s0gpi4zq0bml&amp;e=1&amp;dl=0+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12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31105" y="2711015"/>
            <a:ext cx="7756895" cy="7488930"/>
          </a:xfrm>
          <a:custGeom>
            <a:avLst/>
            <a:gdLst/>
            <a:ahLst/>
            <a:cxnLst/>
            <a:rect l="l" t="t" r="r" b="b"/>
            <a:pathLst>
              <a:path w="7756895" h="7488930">
                <a:moveTo>
                  <a:pt x="0" y="0"/>
                </a:moveTo>
                <a:lnTo>
                  <a:pt x="7756895" y="0"/>
                </a:lnTo>
                <a:lnTo>
                  <a:pt x="7756895" y="7488930"/>
                </a:lnTo>
                <a:lnTo>
                  <a:pt x="0" y="7488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3" name="TextBox 3"/>
          <p:cNvSpPr txBox="1"/>
          <p:nvPr/>
        </p:nvSpPr>
        <p:spPr>
          <a:xfrm>
            <a:off x="859064" y="3209842"/>
            <a:ext cx="8441223" cy="374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23"/>
              </a:lnSpc>
            </a:pPr>
            <a:r>
              <a:rPr lang="el-GR" sz="4615" dirty="0">
                <a:solidFill>
                  <a:srgbClr val="547668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Πρόταση διδασκαλίας</a:t>
            </a:r>
          </a:p>
          <a:p>
            <a:pPr algn="l">
              <a:lnSpc>
                <a:spcPts val="7523"/>
              </a:lnSpc>
            </a:pPr>
            <a:r>
              <a:rPr lang="el-GR" sz="4615" dirty="0">
                <a:solidFill>
                  <a:srgbClr val="547668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Οικονομικά </a:t>
            </a:r>
          </a:p>
          <a:p>
            <a:pPr algn="l">
              <a:lnSpc>
                <a:spcPts val="7523"/>
              </a:lnSpc>
            </a:pPr>
            <a:r>
              <a:rPr lang="el-GR" sz="4615" dirty="0">
                <a:solidFill>
                  <a:srgbClr val="547668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Γ Γυμνασίου</a:t>
            </a:r>
          </a:p>
          <a:p>
            <a:pPr algn="l">
              <a:lnSpc>
                <a:spcPts val="7523"/>
              </a:lnSpc>
            </a:pPr>
            <a:r>
              <a:rPr lang="el-GR" sz="3600" dirty="0">
                <a:solidFill>
                  <a:srgbClr val="547668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Ενότητα: 3.1 Συντελεστές παραγωγής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137306" y="7335481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2849853" y="0"/>
                </a:moveTo>
                <a:lnTo>
                  <a:pt x="0" y="0"/>
                </a:lnTo>
                <a:lnTo>
                  <a:pt x="0" y="1105435"/>
                </a:lnTo>
                <a:lnTo>
                  <a:pt x="2849853" y="1105435"/>
                </a:lnTo>
                <a:lnTo>
                  <a:pt x="2849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 flipH="1">
            <a:off x="2623262" y="7361193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2849852" y="0"/>
                </a:moveTo>
                <a:lnTo>
                  <a:pt x="0" y="0"/>
                </a:lnTo>
                <a:lnTo>
                  <a:pt x="0" y="1105435"/>
                </a:lnTo>
                <a:lnTo>
                  <a:pt x="2849852" y="1105435"/>
                </a:lnTo>
                <a:lnTo>
                  <a:pt x="28498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 flipH="1">
            <a:off x="3834746" y="7274833"/>
            <a:ext cx="2849853" cy="1105435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2849852" y="0"/>
                </a:moveTo>
                <a:lnTo>
                  <a:pt x="0" y="0"/>
                </a:lnTo>
                <a:lnTo>
                  <a:pt x="0" y="1105435"/>
                </a:lnTo>
                <a:lnTo>
                  <a:pt x="2849852" y="1105435"/>
                </a:lnTo>
                <a:lnTo>
                  <a:pt x="28498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Freeform 7"/>
          <p:cNvSpPr/>
          <p:nvPr/>
        </p:nvSpPr>
        <p:spPr>
          <a:xfrm>
            <a:off x="1012778" y="7827551"/>
            <a:ext cx="5692356" cy="1296234"/>
          </a:xfrm>
          <a:custGeom>
            <a:avLst/>
            <a:gdLst/>
            <a:ahLst/>
            <a:cxnLst/>
            <a:rect l="l" t="t" r="r" b="b"/>
            <a:pathLst>
              <a:path w="2849853" h="1105435">
                <a:moveTo>
                  <a:pt x="0" y="0"/>
                </a:moveTo>
                <a:lnTo>
                  <a:pt x="2849853" y="0"/>
                </a:lnTo>
                <a:lnTo>
                  <a:pt x="2849853" y="1105435"/>
                </a:lnTo>
                <a:lnTo>
                  <a:pt x="0" y="1105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Box 8"/>
          <p:cNvSpPr txBox="1"/>
          <p:nvPr/>
        </p:nvSpPr>
        <p:spPr>
          <a:xfrm>
            <a:off x="1312203" y="7376529"/>
            <a:ext cx="6757264" cy="125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44"/>
              </a:lnSpc>
            </a:pPr>
            <a:r>
              <a:rPr lang="en-US" sz="5460" dirty="0" err="1">
                <a:solidFill>
                  <a:srgbClr val="423123"/>
                </a:solidFill>
                <a:latin typeface="Monterchi Sans"/>
                <a:ea typeface="Monterchi Sans"/>
                <a:cs typeface="Monterchi Sans"/>
                <a:sym typeface="Monterchi Sans"/>
              </a:rPr>
              <a:t>Βουζ</a:t>
            </a:r>
            <a:r>
              <a:rPr lang="en-US" sz="5460" dirty="0">
                <a:solidFill>
                  <a:srgbClr val="423123"/>
                </a:solidFill>
                <a:latin typeface="Monterchi Sans"/>
                <a:ea typeface="Monterchi Sans"/>
                <a:cs typeface="Monterchi Sans"/>
                <a:sym typeface="Monterchi Sans"/>
              </a:rPr>
              <a:t>αξάκης Γιώργος</a:t>
            </a:r>
          </a:p>
          <a:p>
            <a:pPr algn="l"/>
            <a:r>
              <a:rPr lang="el-GR" dirty="0">
                <a:solidFill>
                  <a:srgbClr val="423123"/>
                </a:solidFill>
                <a:latin typeface="Monterchi Sans"/>
                <a:ea typeface="Monterchi Sans"/>
                <a:cs typeface="Monterchi Sans"/>
                <a:sym typeface="Monterchi Sans"/>
              </a:rPr>
              <a:t>Σύμβουλος Εκπαίδευσης Οικονομίας</a:t>
            </a:r>
          </a:p>
        </p:txBody>
      </p:sp>
      <p:sp>
        <p:nvSpPr>
          <p:cNvPr id="9" name="Freeform 9"/>
          <p:cNvSpPr/>
          <p:nvPr/>
        </p:nvSpPr>
        <p:spPr>
          <a:xfrm flipV="1">
            <a:off x="0" y="-1140868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3503441"/>
                </a:moveTo>
                <a:lnTo>
                  <a:pt x="16269551" y="3503441"/>
                </a:lnTo>
                <a:lnTo>
                  <a:pt x="16269551" y="0"/>
                </a:lnTo>
                <a:lnTo>
                  <a:pt x="0" y="0"/>
                </a:lnTo>
                <a:lnTo>
                  <a:pt x="0" y="350344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Freeform 10"/>
          <p:cNvSpPr/>
          <p:nvPr/>
        </p:nvSpPr>
        <p:spPr>
          <a:xfrm rot="16200000">
            <a:off x="640827" y="7330386"/>
            <a:ext cx="2076440" cy="3860902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0" y="0"/>
                </a:moveTo>
                <a:lnTo>
                  <a:pt x="4721276" y="0"/>
                </a:lnTo>
                <a:lnTo>
                  <a:pt x="4721276" y="7496670"/>
                </a:lnTo>
                <a:lnTo>
                  <a:pt x="0" y="7496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67119" b="-683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>
          <a:xfrm rot="1798449">
            <a:off x="5656065" y="772482"/>
            <a:ext cx="2240794" cy="2253436"/>
          </a:xfrm>
          <a:custGeom>
            <a:avLst/>
            <a:gdLst/>
            <a:ahLst/>
            <a:cxnLst/>
            <a:rect l="l" t="t" r="r" b="b"/>
            <a:pathLst>
              <a:path w="2240794" h="2253436">
                <a:moveTo>
                  <a:pt x="0" y="0"/>
                </a:moveTo>
                <a:lnTo>
                  <a:pt x="2240794" y="0"/>
                </a:lnTo>
                <a:lnTo>
                  <a:pt x="2240794" y="2253437"/>
                </a:lnTo>
                <a:lnTo>
                  <a:pt x="0" y="2253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Freeform 12"/>
          <p:cNvSpPr/>
          <p:nvPr/>
        </p:nvSpPr>
        <p:spPr>
          <a:xfrm rot="-976084">
            <a:off x="710476" y="9421432"/>
            <a:ext cx="1203455" cy="398027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0" y="0"/>
                </a:moveTo>
                <a:lnTo>
                  <a:pt x="1891278" y="0"/>
                </a:lnTo>
                <a:lnTo>
                  <a:pt x="1891278" y="898251"/>
                </a:lnTo>
                <a:lnTo>
                  <a:pt x="0" y="8982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3" name="Freeform 13"/>
          <p:cNvSpPr/>
          <p:nvPr/>
        </p:nvSpPr>
        <p:spPr>
          <a:xfrm>
            <a:off x="16269551" y="-1140868"/>
            <a:ext cx="2649489" cy="2649489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27824" y="8035393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7415792" y="0"/>
                </a:moveTo>
                <a:lnTo>
                  <a:pt x="0" y="0"/>
                </a:lnTo>
                <a:lnTo>
                  <a:pt x="0" y="5357910"/>
                </a:lnTo>
                <a:lnTo>
                  <a:pt x="7415792" y="5357910"/>
                </a:lnTo>
                <a:lnTo>
                  <a:pt x="74157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1752280" y="3723539"/>
            <a:ext cx="14783440" cy="11504204"/>
          </a:xfrm>
          <a:custGeom>
            <a:avLst/>
            <a:gdLst/>
            <a:ahLst/>
            <a:cxnLst/>
            <a:rect l="l" t="t" r="r" b="b"/>
            <a:pathLst>
              <a:path w="14783440" h="11504204">
                <a:moveTo>
                  <a:pt x="0" y="0"/>
                </a:moveTo>
                <a:lnTo>
                  <a:pt x="14783440" y="0"/>
                </a:lnTo>
                <a:lnTo>
                  <a:pt x="14783440" y="11504204"/>
                </a:lnTo>
                <a:lnTo>
                  <a:pt x="0" y="11504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4631555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2" y="0"/>
                </a:lnTo>
                <a:lnTo>
                  <a:pt x="5788792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7739087" y="4690310"/>
            <a:ext cx="5788792" cy="2245425"/>
          </a:xfrm>
          <a:custGeom>
            <a:avLst/>
            <a:gdLst/>
            <a:ahLst/>
            <a:cxnLst/>
            <a:rect l="l" t="t" r="r" b="b"/>
            <a:pathLst>
              <a:path w="5788792" h="2245425">
                <a:moveTo>
                  <a:pt x="0" y="0"/>
                </a:moveTo>
                <a:lnTo>
                  <a:pt x="5788791" y="0"/>
                </a:lnTo>
                <a:lnTo>
                  <a:pt x="5788791" y="2245426"/>
                </a:lnTo>
                <a:lnTo>
                  <a:pt x="0" y="22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6" name="TextBox 6"/>
          <p:cNvSpPr txBox="1"/>
          <p:nvPr/>
        </p:nvSpPr>
        <p:spPr>
          <a:xfrm>
            <a:off x="4893746" y="5180044"/>
            <a:ext cx="8500507" cy="1313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5"/>
              </a:lnSpc>
            </a:pPr>
            <a:r>
              <a:rPr lang="en-US" sz="4736" b="1" u="none" strike="noStrike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Ελπίζω ότι περάσαμε όμορφα και δημιουργικά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30080" y="1707331"/>
            <a:ext cx="11828920" cy="235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003"/>
              </a:lnSpc>
            </a:pPr>
            <a:r>
              <a:rPr lang="el-GR" sz="16670" dirty="0">
                <a:solidFill>
                  <a:srgbClr val="4B6F68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Ευχαριστώ</a:t>
            </a:r>
            <a:endParaRPr lang="en-US" sz="16670" dirty="0">
              <a:solidFill>
                <a:srgbClr val="4B6F68"/>
              </a:solidFill>
              <a:latin typeface="Canda Tawa Cute"/>
              <a:ea typeface="Canda Tawa Cute"/>
              <a:cs typeface="Canda Tawa Cute"/>
              <a:sym typeface="Canda Tawa Cute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-3861663" y="-705981"/>
            <a:ext cx="11227886" cy="2417783"/>
          </a:xfrm>
          <a:custGeom>
            <a:avLst/>
            <a:gdLst/>
            <a:ahLst/>
            <a:cxnLst/>
            <a:rect l="l" t="t" r="r" b="b"/>
            <a:pathLst>
              <a:path w="11227886" h="2417783">
                <a:moveTo>
                  <a:pt x="0" y="2417782"/>
                </a:moveTo>
                <a:lnTo>
                  <a:pt x="11227886" y="2417782"/>
                </a:lnTo>
                <a:lnTo>
                  <a:pt x="11227886" y="0"/>
                </a:lnTo>
                <a:lnTo>
                  <a:pt x="0" y="0"/>
                </a:lnTo>
                <a:lnTo>
                  <a:pt x="0" y="24177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 rot="-1013136">
            <a:off x="1054434" y="145283"/>
            <a:ext cx="1756921" cy="1766833"/>
          </a:xfrm>
          <a:custGeom>
            <a:avLst/>
            <a:gdLst/>
            <a:ahLst/>
            <a:cxnLst/>
            <a:rect l="l" t="t" r="r" b="b"/>
            <a:pathLst>
              <a:path w="1756921" h="1766833">
                <a:moveTo>
                  <a:pt x="0" y="0"/>
                </a:moveTo>
                <a:lnTo>
                  <a:pt x="1756921" y="0"/>
                </a:lnTo>
                <a:lnTo>
                  <a:pt x="1756921" y="1766834"/>
                </a:lnTo>
                <a:lnTo>
                  <a:pt x="0" y="1766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10" name="Freeform 10"/>
          <p:cNvSpPr/>
          <p:nvPr/>
        </p:nvSpPr>
        <p:spPr>
          <a:xfrm rot="2920748" flipH="1">
            <a:off x="16446237" y="7649234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1626126" y="0"/>
                </a:moveTo>
                <a:lnTo>
                  <a:pt x="0" y="0"/>
                </a:lnTo>
                <a:lnTo>
                  <a:pt x="0" y="772319"/>
                </a:lnTo>
                <a:lnTo>
                  <a:pt x="1626126" y="772319"/>
                </a:lnTo>
                <a:lnTo>
                  <a:pt x="16261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6654D-286D-6FB6-58EC-B9A49467C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3037B1D-85B3-FE31-40E1-081211764FCC}"/>
              </a:ext>
            </a:extLst>
          </p:cNvPr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C84B04D-C6AE-7E19-CA46-1DCEBC252AEA}"/>
              </a:ext>
            </a:extLst>
          </p:cNvPr>
          <p:cNvSpPr/>
          <p:nvPr/>
        </p:nvSpPr>
        <p:spPr>
          <a:xfrm flipH="1" flipV="1">
            <a:off x="2018449" y="-1140868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1"/>
                </a:moveTo>
                <a:lnTo>
                  <a:pt x="0" y="3503441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E6F0156-802B-22C6-CD21-499150B38517}"/>
              </a:ext>
            </a:extLst>
          </p:cNvPr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BAAF0EC-8007-0BD5-7317-7FC8250F8D61}"/>
              </a:ext>
            </a:extLst>
          </p:cNvPr>
          <p:cNvSpPr/>
          <p:nvPr/>
        </p:nvSpPr>
        <p:spPr>
          <a:xfrm rot="-971519">
            <a:off x="16068865" y="-259922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ACCE79C-D724-F43F-1850-CD33845641B3}"/>
              </a:ext>
            </a:extLst>
          </p:cNvPr>
          <p:cNvSpPr/>
          <p:nvPr/>
        </p:nvSpPr>
        <p:spPr>
          <a:xfrm>
            <a:off x="-992092" y="-3053107"/>
            <a:ext cx="4299162" cy="4299162"/>
          </a:xfrm>
          <a:custGeom>
            <a:avLst/>
            <a:gdLst/>
            <a:ahLst/>
            <a:cxnLst/>
            <a:rect l="l" t="t" r="r" b="b"/>
            <a:pathLst>
              <a:path w="4299162" h="4299162">
                <a:moveTo>
                  <a:pt x="0" y="0"/>
                </a:moveTo>
                <a:lnTo>
                  <a:pt x="4299162" y="0"/>
                </a:lnTo>
                <a:lnTo>
                  <a:pt x="4299162" y="4299162"/>
                </a:lnTo>
                <a:lnTo>
                  <a:pt x="0" y="4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E4921FF-332B-C5AA-4315-42DBBA6702E9}"/>
              </a:ext>
            </a:extLst>
          </p:cNvPr>
          <p:cNvSpPr txBox="1"/>
          <p:nvPr/>
        </p:nvSpPr>
        <p:spPr>
          <a:xfrm>
            <a:off x="256178" y="862200"/>
            <a:ext cx="16002000" cy="9183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l-GR" sz="5400" dirty="0">
                <a:solidFill>
                  <a:srgbClr val="423123"/>
                </a:solidFill>
                <a:latin typeface="Monterchi Sans"/>
                <a:ea typeface="Monterchi Sans"/>
                <a:cs typeface="Monterchi Sans"/>
                <a:sym typeface="Monterchi Sans"/>
              </a:rPr>
              <a:t>Προτεινόμενες διδακτικές προσεγγίσεις/τεχνικές για το μάθημα Οικονομικά.</a:t>
            </a:r>
          </a:p>
          <a:p>
            <a:pPr algn="l"/>
            <a:endParaRPr lang="el-GR" sz="5400" dirty="0">
              <a:solidFill>
                <a:srgbClr val="423123"/>
              </a:solidFill>
              <a:latin typeface="Monterchi Sans"/>
              <a:ea typeface="Monterchi Sans"/>
              <a:cs typeface="Monterchi Sans"/>
              <a:sym typeface="Monterchi Sans"/>
            </a:endParaRPr>
          </a:p>
          <a:p>
            <a:pPr indent="-685800" algn="just">
              <a:lnSpc>
                <a:spcPts val="6593"/>
              </a:lnSpc>
              <a:buFont typeface="Arial" panose="020B0604020202020204" pitchFamily="34" charset="0"/>
              <a:buChar char="•"/>
            </a:pPr>
            <a:r>
              <a:rPr lang="el-GR" sz="4709" dirty="0">
                <a:solidFill>
                  <a:srgbClr val="423123"/>
                </a:solidFill>
                <a:latin typeface="Monterchi Sans"/>
                <a:sym typeface="Monterchi Sans"/>
              </a:rPr>
              <a:t>Καταιγισμός ιδεών</a:t>
            </a:r>
          </a:p>
          <a:p>
            <a:pPr indent="-685800" algn="just">
              <a:lnSpc>
                <a:spcPts val="6593"/>
              </a:lnSpc>
              <a:buFont typeface="Arial" panose="020B0604020202020204" pitchFamily="34" charset="0"/>
              <a:buChar char="•"/>
            </a:pPr>
            <a:r>
              <a:rPr lang="el-GR" sz="4709" dirty="0" err="1">
                <a:solidFill>
                  <a:srgbClr val="423123"/>
                </a:solidFill>
                <a:latin typeface="Monterchi Sans"/>
                <a:sym typeface="Monterchi Sans"/>
              </a:rPr>
              <a:t>Ομαδοσυνεργατική</a:t>
            </a:r>
            <a:endParaRPr lang="el-GR" sz="4709" dirty="0">
              <a:solidFill>
                <a:srgbClr val="423123"/>
              </a:solidFill>
              <a:latin typeface="Monterchi Sans"/>
              <a:sym typeface="Monterchi Sans"/>
            </a:endParaRPr>
          </a:p>
          <a:p>
            <a:pPr indent="-685800" algn="just">
              <a:lnSpc>
                <a:spcPts val="6593"/>
              </a:lnSpc>
              <a:buFont typeface="Arial" panose="020B0604020202020204" pitchFamily="34" charset="0"/>
              <a:buChar char="•"/>
            </a:pPr>
            <a:r>
              <a:rPr lang="el-GR" sz="4709" dirty="0">
                <a:solidFill>
                  <a:srgbClr val="423123"/>
                </a:solidFill>
                <a:latin typeface="Monterchi Sans"/>
                <a:sym typeface="Monterchi Sans"/>
              </a:rPr>
              <a:t>Μελέτες περίπτωσης</a:t>
            </a:r>
          </a:p>
          <a:p>
            <a:pPr indent="-685800" algn="just">
              <a:lnSpc>
                <a:spcPts val="6593"/>
              </a:lnSpc>
              <a:buFont typeface="Arial" panose="020B0604020202020204" pitchFamily="34" charset="0"/>
              <a:buChar char="•"/>
            </a:pPr>
            <a:r>
              <a:rPr lang="el-GR" sz="4709" dirty="0">
                <a:solidFill>
                  <a:srgbClr val="423123"/>
                </a:solidFill>
                <a:latin typeface="Monterchi Sans"/>
                <a:sym typeface="Monterchi Sans"/>
              </a:rPr>
              <a:t>Βιωματική – παιχνίδι ρόλων</a:t>
            </a:r>
          </a:p>
          <a:p>
            <a:pPr indent="-685800" algn="just">
              <a:lnSpc>
                <a:spcPts val="6593"/>
              </a:lnSpc>
              <a:buFont typeface="Arial" panose="020B0604020202020204" pitchFamily="34" charset="0"/>
              <a:buChar char="•"/>
            </a:pPr>
            <a:r>
              <a:rPr lang="el-GR" sz="4709" dirty="0">
                <a:solidFill>
                  <a:srgbClr val="423123"/>
                </a:solidFill>
                <a:latin typeface="Monterchi Sans"/>
                <a:sym typeface="Monterchi Sans"/>
              </a:rPr>
              <a:t>Ερευνητική - διερεύνηση</a:t>
            </a:r>
          </a:p>
          <a:p>
            <a:pPr indent="-685800" algn="just">
              <a:lnSpc>
                <a:spcPts val="6593"/>
              </a:lnSpc>
              <a:buFont typeface="Arial" panose="020B0604020202020204" pitchFamily="34" charset="0"/>
              <a:buChar char="•"/>
            </a:pPr>
            <a:r>
              <a:rPr lang="el-GR" sz="4709" dirty="0">
                <a:solidFill>
                  <a:srgbClr val="423123"/>
                </a:solidFill>
                <a:latin typeface="Monterchi Sans"/>
                <a:sym typeface="Monterchi Sans"/>
              </a:rPr>
              <a:t>Μάθηση μέσω προβλήματος</a:t>
            </a:r>
          </a:p>
          <a:p>
            <a:pPr marL="685800" indent="-685800" algn="l">
              <a:lnSpc>
                <a:spcPts val="14558"/>
              </a:lnSpc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423123"/>
              </a:solidFill>
              <a:latin typeface="Monterchi Sans"/>
              <a:ea typeface="Monterchi Sans"/>
              <a:cs typeface="Monterchi Sans"/>
              <a:sym typeface="Monterchi San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49F6912-4987-E3D8-1A1C-142547798761}"/>
              </a:ext>
            </a:extLst>
          </p:cNvPr>
          <p:cNvSpPr/>
          <p:nvPr/>
        </p:nvSpPr>
        <p:spPr>
          <a:xfrm>
            <a:off x="7712120" y="3391459"/>
            <a:ext cx="1600200" cy="47127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0DAEC-F10F-3F7B-8D96-8126110DCAC6}"/>
              </a:ext>
            </a:extLst>
          </p:cNvPr>
          <p:cNvSpPr txBox="1"/>
          <p:nvPr/>
        </p:nvSpPr>
        <p:spPr>
          <a:xfrm>
            <a:off x="7867934" y="442869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071C5-1D32-58BE-99BD-9234DA4CAD53}"/>
              </a:ext>
            </a:extLst>
          </p:cNvPr>
          <p:cNvSpPr txBox="1"/>
          <p:nvPr/>
        </p:nvSpPr>
        <p:spPr>
          <a:xfrm>
            <a:off x="9561393" y="3156342"/>
            <a:ext cx="67647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Οι μαθητές/</a:t>
            </a:r>
            <a:r>
              <a:rPr lang="el-GR" sz="4400" dirty="0" err="1"/>
              <a:t>τριες</a:t>
            </a:r>
            <a:r>
              <a:rPr lang="el-GR" sz="4400" dirty="0"/>
              <a:t> να είναι ενεργοί – να συμμετέχουν στη μαθησιακή διαδικασία</a:t>
            </a:r>
          </a:p>
          <a:p>
            <a:endParaRPr lang="el-GR" sz="4400" dirty="0"/>
          </a:p>
          <a:p>
            <a:endParaRPr lang="el-GR" sz="4400" dirty="0"/>
          </a:p>
          <a:p>
            <a:pPr algn="ctr"/>
            <a:r>
              <a:rPr lang="el-GR" sz="4400" dirty="0"/>
              <a:t>Να αγαπήσουν το μάθημα   </a:t>
            </a:r>
            <a:r>
              <a:rPr lang="el-GR" sz="4400" dirty="0">
                <a:sym typeface="Wingdings" panose="05000000000000000000" pitchFamily="2" charset="2"/>
              </a:rPr>
              <a:t></a:t>
            </a:r>
            <a:endParaRPr lang="el-GR" sz="4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26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5C127-943C-3FB8-561B-E114C9D57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5E7709C-6DAD-1CD3-4E8E-13696DEDFBD6}"/>
              </a:ext>
            </a:extLst>
          </p:cNvPr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50E5C49-1EE8-CF62-35FD-B7848B458D56}"/>
              </a:ext>
            </a:extLst>
          </p:cNvPr>
          <p:cNvSpPr/>
          <p:nvPr/>
        </p:nvSpPr>
        <p:spPr>
          <a:xfrm flipH="1" flipV="1">
            <a:off x="1897039" y="-796076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1"/>
                </a:moveTo>
                <a:lnTo>
                  <a:pt x="0" y="3503441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2E71087-6A55-AF5D-3758-664C9BE96C52}"/>
              </a:ext>
            </a:extLst>
          </p:cNvPr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162CDF4-8253-C961-9D7B-A186D02DDA09}"/>
              </a:ext>
            </a:extLst>
          </p:cNvPr>
          <p:cNvSpPr/>
          <p:nvPr/>
        </p:nvSpPr>
        <p:spPr>
          <a:xfrm rot="-971519">
            <a:off x="15512053" y="-1112693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91C3669-E8A5-3CCD-2313-2F8D58415422}"/>
              </a:ext>
            </a:extLst>
          </p:cNvPr>
          <p:cNvSpPr/>
          <p:nvPr/>
        </p:nvSpPr>
        <p:spPr>
          <a:xfrm>
            <a:off x="-369656" y="-2590231"/>
            <a:ext cx="4299162" cy="4299162"/>
          </a:xfrm>
          <a:custGeom>
            <a:avLst/>
            <a:gdLst/>
            <a:ahLst/>
            <a:cxnLst/>
            <a:rect l="l" t="t" r="r" b="b"/>
            <a:pathLst>
              <a:path w="4299162" h="4299162">
                <a:moveTo>
                  <a:pt x="0" y="0"/>
                </a:moveTo>
                <a:lnTo>
                  <a:pt x="4299162" y="0"/>
                </a:lnTo>
                <a:lnTo>
                  <a:pt x="4299162" y="4299162"/>
                </a:lnTo>
                <a:lnTo>
                  <a:pt x="0" y="4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69A529A-0A90-1585-AD34-A08FB07C6045}"/>
              </a:ext>
            </a:extLst>
          </p:cNvPr>
          <p:cNvSpPr txBox="1"/>
          <p:nvPr/>
        </p:nvSpPr>
        <p:spPr>
          <a:xfrm>
            <a:off x="647559" y="2173235"/>
            <a:ext cx="16269550" cy="688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l-GR" sz="5400" dirty="0">
                <a:solidFill>
                  <a:srgbClr val="423123"/>
                </a:solidFill>
                <a:latin typeface="Monterchi Sans"/>
                <a:ea typeface="Monterchi Sans"/>
                <a:cs typeface="Monterchi Sans"/>
                <a:sym typeface="Monterchi Sans"/>
              </a:rPr>
              <a:t>Πρόταση διδασκαλίας: Κεφάλαιο 3: Συντελεστές παραγωγής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B87E4-F661-53BE-09B2-7B15E68624A0}"/>
              </a:ext>
            </a:extLst>
          </p:cNvPr>
          <p:cNvSpPr txBox="1"/>
          <p:nvPr/>
        </p:nvSpPr>
        <p:spPr>
          <a:xfrm>
            <a:off x="7867934" y="442869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FDBA0-597E-260E-C730-2E81D6C89AFD}"/>
              </a:ext>
            </a:extLst>
          </p:cNvPr>
          <p:cNvSpPr txBox="1"/>
          <p:nvPr/>
        </p:nvSpPr>
        <p:spPr>
          <a:xfrm>
            <a:off x="3581400" y="3482617"/>
            <a:ext cx="120396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Ενναλακτικές Τεχνικές</a:t>
            </a:r>
          </a:p>
          <a:p>
            <a:pPr algn="ctr"/>
            <a:r>
              <a:rPr lang="el-GR" sz="4000" dirty="0"/>
              <a:t> </a:t>
            </a:r>
          </a:p>
          <a:p>
            <a:pPr algn="ctr"/>
            <a:r>
              <a:rPr lang="el-GR" sz="4000" dirty="0"/>
              <a:t>Παιγνιώδης τρόπος </a:t>
            </a:r>
            <a:r>
              <a:rPr lang="el-GR" sz="4000" dirty="0" err="1"/>
              <a:t>ενεργοποιήσης</a:t>
            </a:r>
            <a:r>
              <a:rPr lang="el-GR" sz="4000" dirty="0"/>
              <a:t> μαθητών/τριών</a:t>
            </a:r>
          </a:p>
          <a:p>
            <a:pPr algn="ctr"/>
            <a:r>
              <a:rPr lang="el-GR" sz="4000" dirty="0"/>
              <a:t>Ομαδοσυνεργατική</a:t>
            </a:r>
          </a:p>
          <a:p>
            <a:pPr algn="ctr"/>
            <a:r>
              <a:rPr lang="el-GR" sz="4000" dirty="0"/>
              <a:t>Καταιγισμός ιδεών</a:t>
            </a:r>
          </a:p>
          <a:p>
            <a:pPr algn="ctr"/>
            <a:r>
              <a:rPr lang="el-GR" sz="4000" dirty="0"/>
              <a:t>Ερωτήσεις κουίζ</a:t>
            </a:r>
            <a:endParaRPr lang="en-US" sz="4000" dirty="0"/>
          </a:p>
          <a:p>
            <a:pPr algn="ctr"/>
            <a:r>
              <a:rPr lang="el-GR" sz="4000" dirty="0"/>
              <a:t>Διαφοροποιημένες στρατηγικές (π.χ. </a:t>
            </a:r>
            <a:r>
              <a:rPr lang="en-US" sz="4000" dirty="0"/>
              <a:t>Think Pair Share)</a:t>
            </a:r>
            <a:endParaRPr lang="el-GR" sz="4000" dirty="0"/>
          </a:p>
          <a:p>
            <a:endParaRPr lang="el-GR" sz="4000" dirty="0"/>
          </a:p>
          <a:p>
            <a:pPr algn="ctr"/>
            <a:r>
              <a:rPr lang="el-GR" sz="4000" dirty="0"/>
              <a:t>Επιλέγουμε ότι «ταιριάζει» στην τάξη μας και την δυναμική της!</a:t>
            </a:r>
          </a:p>
          <a:p>
            <a:r>
              <a:rPr lang="el-GR" dirty="0"/>
              <a:t> </a:t>
            </a:r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34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-369656" y="-2590231"/>
            <a:ext cx="4299162" cy="4299162"/>
          </a:xfrm>
          <a:custGeom>
            <a:avLst/>
            <a:gdLst/>
            <a:ahLst/>
            <a:cxnLst/>
            <a:rect l="l" t="t" r="r" b="b"/>
            <a:pathLst>
              <a:path w="4299162" h="4299162">
                <a:moveTo>
                  <a:pt x="0" y="0"/>
                </a:moveTo>
                <a:lnTo>
                  <a:pt x="4299162" y="0"/>
                </a:lnTo>
                <a:lnTo>
                  <a:pt x="4299162" y="4299162"/>
                </a:lnTo>
                <a:lnTo>
                  <a:pt x="0" y="4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743200" y="2095500"/>
            <a:ext cx="1249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🎯 Διδακτικοί Στόχοι</a:t>
            </a:r>
          </a:p>
          <a:p>
            <a:r>
              <a:rPr lang="el-GR" sz="2800" dirty="0"/>
              <a:t>Οι μαθητές/τριες να μπορούν</a:t>
            </a:r>
            <a:r>
              <a:rPr lang="el-GR" sz="2800" dirty="0" smtClean="0"/>
              <a:t>:</a:t>
            </a:r>
            <a:endParaRPr lang="en-US" sz="2800" dirty="0" smtClean="0"/>
          </a:p>
          <a:p>
            <a:endParaRPr lang="el-GR" sz="2800" dirty="0"/>
          </a:p>
          <a:p>
            <a:pPr algn="just">
              <a:buFont typeface="+mj-lt"/>
              <a:buAutoNum type="arabicPeriod"/>
            </a:pPr>
            <a:r>
              <a:rPr lang="el-GR" sz="3200" dirty="0"/>
              <a:t>Να αναγνωρίζουν τους παραγωγικούς συντελεστές (εργασία, φυσικοί πόροι, κεφάλαιο, επιχειρηματικότητα</a:t>
            </a:r>
            <a:r>
              <a:rPr lang="el-GR" sz="3200" dirty="0" smtClean="0"/>
              <a:t>).</a:t>
            </a:r>
            <a:endParaRPr lang="en-US" sz="3200" dirty="0" smtClean="0"/>
          </a:p>
          <a:p>
            <a:pPr algn="just">
              <a:buFont typeface="+mj-lt"/>
              <a:buAutoNum type="arabicPeriod"/>
            </a:pPr>
            <a:endParaRPr lang="el-GR" sz="3200" dirty="0"/>
          </a:p>
          <a:p>
            <a:pPr algn="just">
              <a:buFont typeface="+mj-lt"/>
              <a:buAutoNum type="arabicPeriod"/>
            </a:pPr>
            <a:r>
              <a:rPr lang="el-GR" sz="3200" dirty="0" smtClean="0"/>
              <a:t>Να </a:t>
            </a:r>
            <a:r>
              <a:rPr lang="el-GR" sz="3200" dirty="0"/>
              <a:t>συνδέουν </a:t>
            </a:r>
            <a:r>
              <a:rPr lang="el-GR" sz="3200" dirty="0" smtClean="0"/>
              <a:t>παραδείγματα</a:t>
            </a:r>
            <a:r>
              <a:rPr lang="en-US" sz="3200" dirty="0" smtClean="0"/>
              <a:t> </a:t>
            </a:r>
            <a:r>
              <a:rPr lang="el-GR" sz="3200" dirty="0" smtClean="0"/>
              <a:t>παραγωγικής διαδικασίας </a:t>
            </a:r>
            <a:r>
              <a:rPr lang="el-GR" sz="3200" dirty="0"/>
              <a:t>από την καθημερινή ζωή με κάθε συντελεστή παραγωγής</a:t>
            </a:r>
            <a:r>
              <a:rPr lang="el-GR" sz="3200" dirty="0" smtClean="0"/>
              <a:t>.</a:t>
            </a:r>
            <a:endParaRPr lang="en-US" sz="3200" dirty="0" smtClean="0"/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0513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-369656" y="-2590231"/>
            <a:ext cx="4299162" cy="4299162"/>
          </a:xfrm>
          <a:custGeom>
            <a:avLst/>
            <a:gdLst/>
            <a:ahLst/>
            <a:cxnLst/>
            <a:rect l="l" t="t" r="r" b="b"/>
            <a:pathLst>
              <a:path w="4299162" h="4299162">
                <a:moveTo>
                  <a:pt x="0" y="0"/>
                </a:moveTo>
                <a:lnTo>
                  <a:pt x="4299162" y="0"/>
                </a:lnTo>
                <a:lnTo>
                  <a:pt x="4299162" y="4299162"/>
                </a:lnTo>
                <a:lnTo>
                  <a:pt x="0" y="4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7" name="TextBox 7"/>
          <p:cNvSpPr txBox="1"/>
          <p:nvPr/>
        </p:nvSpPr>
        <p:spPr>
          <a:xfrm>
            <a:off x="3200400" y="1931143"/>
            <a:ext cx="10013381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l-GR" sz="3600" dirty="0"/>
              <a:t>Τι ακριβώς χρειάστηκε για να φτιαχτεί ο χυμός πορτοκαλί που πίνετε, από το δέντρο μέχρι εδώ; </a:t>
            </a:r>
          </a:p>
          <a:p>
            <a:pPr algn="ctr"/>
            <a:r>
              <a:rPr lang="el-GR" sz="3600" dirty="0"/>
              <a:t>Σκεφτείτε όλη τη διαδικασία!</a:t>
            </a:r>
            <a:endParaRPr lang="en-US" sz="3600" dirty="0">
              <a:solidFill>
                <a:srgbClr val="423123"/>
              </a:solidFill>
              <a:latin typeface="Monterchi Sans"/>
              <a:ea typeface="Monterchi Sans"/>
              <a:cs typeface="Monterchi Sans"/>
              <a:sym typeface="Monterchi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9C0375-5D3A-1931-DD91-76BDB73B7C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3238500"/>
            <a:ext cx="4442110" cy="444211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8758096" y="4416511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 smtClean="0"/>
              <a:t>Γράφουμε τις </a:t>
            </a:r>
            <a:r>
              <a:rPr lang="el-GR" sz="3600" dirty="0"/>
              <a:t>απαντήσεις στον πίνακα και τις </a:t>
            </a:r>
            <a:r>
              <a:rPr lang="el-GR" sz="3600" dirty="0" smtClean="0"/>
              <a:t>ομαδοποιούμε: παραγωγικοί συντελεστές</a:t>
            </a:r>
            <a:r>
              <a:rPr lang="el-GR" sz="36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 smtClean="0"/>
              <a:t>Συζήτηση στην ολομέλεια</a:t>
            </a:r>
            <a:endParaRPr lang="el-GR" sz="3600" dirty="0"/>
          </a:p>
        </p:txBody>
      </p:sp>
      <p:sp>
        <p:nvSpPr>
          <p:cNvPr id="8" name="Ορθογώνιο 7"/>
          <p:cNvSpPr/>
          <p:nvPr/>
        </p:nvSpPr>
        <p:spPr>
          <a:xfrm>
            <a:off x="6567706" y="895530"/>
            <a:ext cx="445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Ερώτηση </a:t>
            </a:r>
            <a:r>
              <a:rPr lang="el-GR" sz="3200" dirty="0" smtClean="0"/>
              <a:t>ενεργοποίησης</a:t>
            </a:r>
            <a:endParaRPr lang="el-GR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-369656" y="-2590231"/>
            <a:ext cx="4299162" cy="4299162"/>
          </a:xfrm>
          <a:custGeom>
            <a:avLst/>
            <a:gdLst/>
            <a:ahLst/>
            <a:cxnLst/>
            <a:rect l="l" t="t" r="r" b="b"/>
            <a:pathLst>
              <a:path w="4299162" h="4299162">
                <a:moveTo>
                  <a:pt x="0" y="0"/>
                </a:moveTo>
                <a:lnTo>
                  <a:pt x="4299162" y="0"/>
                </a:lnTo>
                <a:lnTo>
                  <a:pt x="4299162" y="4299162"/>
                </a:lnTo>
                <a:lnTo>
                  <a:pt x="0" y="4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7620000" y="7396233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4400" dirty="0" smtClean="0">
                <a:hlinkClick r:id="rId10"/>
              </a:rPr>
              <a:t>Φύλλο εργασίας</a:t>
            </a:r>
            <a:endParaRPr lang="el-GR" sz="4400" dirty="0"/>
          </a:p>
        </p:txBody>
      </p:sp>
      <p:sp>
        <p:nvSpPr>
          <p:cNvPr id="8" name="Ορθογώνιο 7"/>
          <p:cNvSpPr/>
          <p:nvPr/>
        </p:nvSpPr>
        <p:spPr>
          <a:xfrm>
            <a:off x="4191000" y="1191510"/>
            <a:ext cx="8245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/>
              <a:t>Διερεύνηση: Δραστηριότητα </a:t>
            </a:r>
            <a:r>
              <a:rPr lang="en-US" sz="3200" b="1" dirty="0"/>
              <a:t>Think–Pair–Share</a:t>
            </a:r>
            <a:r>
              <a:rPr lang="en-US" sz="3200" dirty="0"/>
              <a:t>:</a:t>
            </a:r>
            <a:endParaRPr lang="el-GR" sz="3200" dirty="0"/>
          </a:p>
        </p:txBody>
      </p:sp>
      <p:sp>
        <p:nvSpPr>
          <p:cNvPr id="11" name="Ορθογώνιο 10"/>
          <p:cNvSpPr/>
          <p:nvPr/>
        </p:nvSpPr>
        <p:spPr>
          <a:xfrm>
            <a:off x="3929506" y="2482785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3200" dirty="0">
                <a:latin typeface="Arial" panose="020B0604020202020204" pitchFamily="34" charset="0"/>
              </a:rPr>
              <a:t>Βήμα 1: Ατομικά → κάθε μαθητής γράφει </a:t>
            </a:r>
            <a:r>
              <a:rPr lang="el-GR" altLang="el-GR" sz="3200" dirty="0" smtClean="0">
                <a:latin typeface="Arial" panose="020B0604020202020204" pitchFamily="34" charset="0"/>
              </a:rPr>
              <a:t>2 </a:t>
            </a:r>
            <a:r>
              <a:rPr lang="el-GR" altLang="el-GR" sz="3200" dirty="0">
                <a:latin typeface="Arial" panose="020B0604020202020204" pitchFamily="34" charset="0"/>
              </a:rPr>
              <a:t>παραδείγματα παραγωγικών συντελεστών από την καθημερινότητα</a:t>
            </a:r>
            <a:r>
              <a:rPr lang="el-GR" altLang="el-GR" sz="3200" dirty="0" smtClean="0">
                <a:latin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altLang="el-GR" sz="32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3200" dirty="0">
                <a:latin typeface="Arial" panose="020B0604020202020204" pitchFamily="34" charset="0"/>
              </a:rPr>
              <a:t>Βήμα 2: Σε ζευγάρια → συζητούν και συμφωνούν σε έναν πίνακα</a:t>
            </a:r>
            <a:r>
              <a:rPr lang="el-GR" altLang="el-GR" sz="3200" dirty="0" smtClean="0">
                <a:latin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altLang="el-GR" sz="32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3200" dirty="0">
                <a:latin typeface="Arial" panose="020B0604020202020204" pitchFamily="34" charset="0"/>
              </a:rPr>
              <a:t>Βήμα 3: Μοιράζονται τις ιδέες τους με την ολομέλεια.</a:t>
            </a:r>
          </a:p>
        </p:txBody>
      </p:sp>
    </p:spTree>
    <p:extLst>
      <p:ext uri="{BB962C8B-B14F-4D97-AF65-F5344CB8AC3E}">
        <p14:creationId xmlns:p14="http://schemas.microsoft.com/office/powerpoint/2010/main" val="112405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-369656" y="-2590231"/>
            <a:ext cx="4299162" cy="4299162"/>
          </a:xfrm>
          <a:custGeom>
            <a:avLst/>
            <a:gdLst/>
            <a:ahLst/>
            <a:cxnLst/>
            <a:rect l="l" t="t" r="r" b="b"/>
            <a:pathLst>
              <a:path w="4299162" h="4299162">
                <a:moveTo>
                  <a:pt x="0" y="0"/>
                </a:moveTo>
                <a:lnTo>
                  <a:pt x="4299162" y="0"/>
                </a:lnTo>
                <a:lnTo>
                  <a:pt x="4299162" y="4299162"/>
                </a:lnTo>
                <a:lnTo>
                  <a:pt x="0" y="4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200400" y="2019300"/>
            <a:ext cx="7941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 smtClean="0"/>
              <a:t>Ενναλακτικά: Διερεύνηση – ομαδική εργασία</a:t>
            </a:r>
            <a:endParaRPr lang="el-GR" sz="3200" dirty="0"/>
          </a:p>
        </p:txBody>
      </p:sp>
      <p:sp>
        <p:nvSpPr>
          <p:cNvPr id="9" name="Ορθογώνιο 8"/>
          <p:cNvSpPr/>
          <p:nvPr/>
        </p:nvSpPr>
        <p:spPr>
          <a:xfrm>
            <a:off x="3139440" y="3309734"/>
            <a:ext cx="10805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3600" dirty="0"/>
              <a:t>Η ομάδα σας είναι μια </a:t>
            </a:r>
            <a:r>
              <a:rPr lang="el-GR" sz="3600" b="1" dirty="0"/>
              <a:t>επιχείρηση</a:t>
            </a:r>
            <a:r>
              <a:rPr lang="el-GR" sz="3600" dirty="0"/>
              <a:t>: (π.χ. </a:t>
            </a:r>
            <a:r>
              <a:rPr lang="el-GR" sz="3600" dirty="0" smtClean="0"/>
              <a:t>φούρνος </a:t>
            </a:r>
            <a:r>
              <a:rPr lang="el-GR" sz="3600" dirty="0"/>
              <a:t>/ εργοστάσιο </a:t>
            </a:r>
            <a:r>
              <a:rPr lang="el-GR" sz="3600" dirty="0" smtClean="0"/>
              <a:t>ρούχων).</a:t>
            </a:r>
            <a:endParaRPr lang="el-GR" sz="3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3600" dirty="0"/>
              <a:t>Καταγράψτε ποιοι παραγωγικοί συντελεστές χρειάζονται.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3600" dirty="0" smtClean="0"/>
              <a:t> Φτιάξτε </a:t>
            </a:r>
            <a:r>
              <a:rPr lang="el-GR" sz="3600" dirty="0"/>
              <a:t>μια μικρή αφίσα </a:t>
            </a:r>
            <a:r>
              <a:rPr lang="el-GR" sz="3600" dirty="0" smtClean="0"/>
              <a:t>(π.χ. μπορείτε </a:t>
            </a:r>
            <a:r>
              <a:rPr lang="el-GR" sz="3600" dirty="0"/>
              <a:t>να ζωγραφίσετε ή να κολλήσετε </a:t>
            </a:r>
            <a:r>
              <a:rPr lang="el-GR" sz="3600" dirty="0" smtClean="0"/>
              <a:t>εικόνες που θα τους δώσουμε).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89845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69D60-3545-7018-0C5C-CAA51D99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497751-7329-531E-2792-8A9C568ED021}"/>
              </a:ext>
            </a:extLst>
          </p:cNvPr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9432969-F3E1-601D-2114-AA53E1A5B278}"/>
              </a:ext>
            </a:extLst>
          </p:cNvPr>
          <p:cNvSpPr/>
          <p:nvPr/>
        </p:nvSpPr>
        <p:spPr>
          <a:xfrm flipH="1" flipV="1">
            <a:off x="2018449" y="-1140868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1"/>
                </a:moveTo>
                <a:lnTo>
                  <a:pt x="0" y="3503441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70C828C-7305-8AE3-5F4B-5B5505E8FC2F}"/>
              </a:ext>
            </a:extLst>
          </p:cNvPr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C937FF5-33A7-FEF4-DB2D-F9AF28424BED}"/>
              </a:ext>
            </a:extLst>
          </p:cNvPr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CC1F827-4CF1-9052-D695-33D72FB3AE31}"/>
              </a:ext>
            </a:extLst>
          </p:cNvPr>
          <p:cNvSpPr/>
          <p:nvPr/>
        </p:nvSpPr>
        <p:spPr>
          <a:xfrm>
            <a:off x="-369656" y="-2590231"/>
            <a:ext cx="4299162" cy="4299162"/>
          </a:xfrm>
          <a:custGeom>
            <a:avLst/>
            <a:gdLst/>
            <a:ahLst/>
            <a:cxnLst/>
            <a:rect l="l" t="t" r="r" b="b"/>
            <a:pathLst>
              <a:path w="4299162" h="4299162">
                <a:moveTo>
                  <a:pt x="0" y="0"/>
                </a:moveTo>
                <a:lnTo>
                  <a:pt x="4299162" y="0"/>
                </a:lnTo>
                <a:lnTo>
                  <a:pt x="4299162" y="4299162"/>
                </a:lnTo>
                <a:lnTo>
                  <a:pt x="0" y="4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pic>
        <p:nvPicPr>
          <p:cNvPr id="10" name="Picture 9" descr="A red quiz sign with lights&#10;&#10;AI-generated content may be incorrect.">
            <a:extLst>
              <a:ext uri="{FF2B5EF4-FFF2-40B4-BE49-F238E27FC236}">
                <a16:creationId xmlns:a16="http://schemas.microsoft.com/office/drawing/2014/main" id="{518B9B8E-B128-BE04-7E2D-F86197286B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440"/>
            <a:ext cx="5791200" cy="3725151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239000" y="3285177"/>
            <a:ext cx="10515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dirty="0" smtClean="0"/>
              <a:t>Ποιος θέλει να γίνει Οικονομολόγος</a:t>
            </a:r>
            <a:r>
              <a:rPr lang="el-GR" sz="5400" dirty="0"/>
              <a:t>;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43400" y="6547428"/>
            <a:ext cx="1366938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τάξη χωρίζεται σε</a:t>
            </a:r>
            <a:r>
              <a:rPr kumimoji="0" lang="el-GR" altLang="el-GR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ομάδες</a:t>
            </a: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Κάθε ομάδα έχει έναν “εκπρόσωπο” που θα δίνει τις απαντήσεις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(με τη βοήθεια της ομάδας).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Ο διδάσκων είναι ο “παρουσιαστής” του </a:t>
            </a:r>
            <a:r>
              <a:rPr kumimoji="0" lang="el-GR" altLang="el-G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quiz</a:t>
            </a: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94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69D60-3545-7018-0C5C-CAA51D99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497751-7329-531E-2792-8A9C568ED021}"/>
              </a:ext>
            </a:extLst>
          </p:cNvPr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9432969-F3E1-601D-2114-AA53E1A5B278}"/>
              </a:ext>
            </a:extLst>
          </p:cNvPr>
          <p:cNvSpPr/>
          <p:nvPr/>
        </p:nvSpPr>
        <p:spPr>
          <a:xfrm flipH="1" flipV="1">
            <a:off x="2018449" y="-1140868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1"/>
                </a:moveTo>
                <a:lnTo>
                  <a:pt x="0" y="3503441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70C828C-7305-8AE3-5F4B-5B5505E8FC2F}"/>
              </a:ext>
            </a:extLst>
          </p:cNvPr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C937FF5-33A7-FEF4-DB2D-F9AF28424BED}"/>
              </a:ext>
            </a:extLst>
          </p:cNvPr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CC1F827-4CF1-9052-D695-33D72FB3AE31}"/>
              </a:ext>
            </a:extLst>
          </p:cNvPr>
          <p:cNvSpPr/>
          <p:nvPr/>
        </p:nvSpPr>
        <p:spPr>
          <a:xfrm>
            <a:off x="-369656" y="-2590231"/>
            <a:ext cx="4299162" cy="4299162"/>
          </a:xfrm>
          <a:custGeom>
            <a:avLst/>
            <a:gdLst/>
            <a:ahLst/>
            <a:cxnLst/>
            <a:rect l="l" t="t" r="r" b="b"/>
            <a:pathLst>
              <a:path w="4299162" h="4299162">
                <a:moveTo>
                  <a:pt x="0" y="0"/>
                </a:moveTo>
                <a:lnTo>
                  <a:pt x="4299162" y="0"/>
                </a:lnTo>
                <a:lnTo>
                  <a:pt x="4299162" y="4299162"/>
                </a:lnTo>
                <a:lnTo>
                  <a:pt x="0" y="4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657376" y="1541553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800" b="1" dirty="0" smtClean="0"/>
              <a:t>Γύρος </a:t>
            </a:r>
            <a:r>
              <a:rPr lang="el-GR" sz="2800" b="1" dirty="0"/>
              <a:t>1: Σωστό ή Λάθος</a:t>
            </a:r>
          </a:p>
          <a:p>
            <a:pPr>
              <a:buFont typeface="+mj-lt"/>
              <a:buAutoNum type="arabicPeriod"/>
            </a:pPr>
            <a:r>
              <a:rPr lang="el-GR" sz="2800" dirty="0"/>
              <a:t>Όλοι οι συντελεστές παραγωγής χρειάζονται για να παραχθεί ένα προϊόν ή μια </a:t>
            </a:r>
            <a:r>
              <a:rPr lang="el-GR" sz="2800" dirty="0" smtClean="0"/>
              <a:t>υπηρεσία</a:t>
            </a:r>
            <a:r>
              <a:rPr lang="el-GR" sz="2800" dirty="0" smtClean="0"/>
              <a:t>. </a:t>
            </a:r>
            <a:r>
              <a:rPr lang="el-GR" sz="2800" dirty="0"/>
              <a:t>(Σ/Λ)</a:t>
            </a:r>
          </a:p>
          <a:p>
            <a:pPr>
              <a:buFont typeface="+mj-lt"/>
              <a:buAutoNum type="arabicPeriod"/>
            </a:pPr>
            <a:r>
              <a:rPr lang="el-GR" sz="2800" dirty="0"/>
              <a:t>Το κεφάλαιο περιλαμβάνει μόνο χρήματα. (Σ/Λ)</a:t>
            </a:r>
          </a:p>
          <a:p>
            <a:pPr>
              <a:buFont typeface="+mj-lt"/>
              <a:buAutoNum type="arabicPeriod"/>
            </a:pPr>
            <a:r>
              <a:rPr lang="el-GR" sz="2800" dirty="0"/>
              <a:t>Η ορειβασία για ψυχαγωγία θεωρείται εργασία. (Σ/Λ)</a:t>
            </a:r>
          </a:p>
          <a:p>
            <a:pPr>
              <a:buFont typeface="+mj-lt"/>
              <a:buAutoNum type="arabicPeriod"/>
            </a:pPr>
            <a:r>
              <a:rPr lang="el-GR" sz="2800" dirty="0"/>
              <a:t>Η τεχνολογία θεωρείται μέρος του κεφαλαίου. (Σ/Λ)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4876800" y="4485584"/>
            <a:ext cx="115890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Γύρος 2: Πολλαπλής Επιλογής</a:t>
            </a:r>
          </a:p>
          <a:p>
            <a:pPr marL="514350" indent="-514350">
              <a:buAutoNum type="arabicPeriod"/>
            </a:pPr>
            <a:r>
              <a:rPr lang="el-GR" sz="2800" dirty="0" smtClean="0"/>
              <a:t>Το </a:t>
            </a:r>
            <a:r>
              <a:rPr lang="el-GR" sz="2800" dirty="0"/>
              <a:t>κεφάλαιο ως συντελεστής παραγωγής περιλαμβάνει:</a:t>
            </a:r>
            <a:br>
              <a:rPr lang="el-GR" sz="2800" dirty="0"/>
            </a:br>
            <a:r>
              <a:rPr lang="el-GR" sz="2800" dirty="0"/>
              <a:t>Α) Μόνο χρήματα</a:t>
            </a:r>
            <a:br>
              <a:rPr lang="el-GR" sz="2800" dirty="0"/>
            </a:br>
            <a:r>
              <a:rPr lang="el-GR" sz="2800" dirty="0"/>
              <a:t>Β) Μηχανήματα, εργοστάσια, εργαλεία</a:t>
            </a:r>
            <a:br>
              <a:rPr lang="el-GR" sz="2800" dirty="0"/>
            </a:br>
            <a:r>
              <a:rPr lang="el-GR" sz="2800" dirty="0"/>
              <a:t>Γ) Το έδαφος και τους φυσικούς πόρους</a:t>
            </a:r>
            <a:br>
              <a:rPr lang="el-GR" sz="2800" dirty="0"/>
            </a:br>
            <a:r>
              <a:rPr lang="el-GR" sz="2800" dirty="0"/>
              <a:t>Δ) Το ανθρώπινο </a:t>
            </a:r>
            <a:r>
              <a:rPr lang="el-GR" sz="2800" dirty="0" smtClean="0"/>
              <a:t>δυναμικό</a:t>
            </a:r>
          </a:p>
          <a:p>
            <a:pPr marL="514350" indent="-514350">
              <a:buAutoNum type="arabicPeriod"/>
            </a:pPr>
            <a:r>
              <a:rPr lang="el-GR" sz="2800" b="1" dirty="0" smtClean="0"/>
              <a:t>2</a:t>
            </a:r>
            <a:r>
              <a:rPr lang="el-GR" sz="2800" b="1" dirty="0" smtClean="0"/>
              <a:t>. </a:t>
            </a:r>
            <a:r>
              <a:rPr lang="el-GR" sz="2800" b="1" dirty="0"/>
              <a:t>Το πετρέλαιο ανήκει:</a:t>
            </a:r>
            <a:endParaRPr lang="el-GR" sz="2800" dirty="0"/>
          </a:p>
          <a:p>
            <a:r>
              <a:rPr lang="el-GR" sz="2800" dirty="0" smtClean="0"/>
              <a:t>       Α) </a:t>
            </a:r>
            <a:r>
              <a:rPr lang="el-GR" sz="2800" dirty="0"/>
              <a:t>Στο κεφάλαιο</a:t>
            </a:r>
          </a:p>
          <a:p>
            <a:r>
              <a:rPr lang="el-GR" sz="2800" dirty="0" smtClean="0"/>
              <a:t>       Β) </a:t>
            </a:r>
            <a:r>
              <a:rPr lang="el-GR" sz="2800" dirty="0"/>
              <a:t>Στους φυσικούς πόρους</a:t>
            </a:r>
          </a:p>
          <a:p>
            <a:r>
              <a:rPr lang="el-GR" sz="2800" dirty="0" smtClean="0"/>
              <a:t>       Γ) </a:t>
            </a:r>
            <a:r>
              <a:rPr lang="el-GR" sz="2800" dirty="0"/>
              <a:t>Στην εργασία</a:t>
            </a:r>
          </a:p>
          <a:p>
            <a:r>
              <a:rPr lang="el-GR" sz="2800" dirty="0" smtClean="0"/>
              <a:t>       Δ) </a:t>
            </a:r>
            <a:r>
              <a:rPr lang="el-GR" sz="2800" dirty="0"/>
              <a:t>Στην επιχειρηματικότητα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203246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439</Words>
  <Application>Microsoft Office PowerPoint</Application>
  <PresentationFormat>Προσαρμογή</PresentationFormat>
  <Paragraphs>71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Monterchi Sans</vt:lpstr>
      <vt:lpstr>Monterchi Sans Bold</vt:lpstr>
      <vt:lpstr>Calibri</vt:lpstr>
      <vt:lpstr>Wingdings</vt:lpstr>
      <vt:lpstr>Arial</vt:lpstr>
      <vt:lpstr>Canda Tawa Cute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Οικονομία &amp; Επιχειρηματικότητα για παιδιά</dc:title>
  <cp:lastModifiedBy>User1</cp:lastModifiedBy>
  <cp:revision>24</cp:revision>
  <dcterms:created xsi:type="dcterms:W3CDTF">2006-08-16T00:00:00Z</dcterms:created>
  <dcterms:modified xsi:type="dcterms:W3CDTF">2025-10-01T08:39:09Z</dcterms:modified>
  <dc:identifier>DAGQE-q3LrY</dc:identifier>
</cp:coreProperties>
</file>