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1" r:id="rId4"/>
    <p:sldId id="272" r:id="rId5"/>
    <p:sldId id="284" r:id="rId6"/>
    <p:sldId id="273" r:id="rId7"/>
    <p:sldId id="283" r:id="rId8"/>
    <p:sldId id="282" r:id="rId9"/>
    <p:sldId id="262" r:id="rId10"/>
    <p:sldId id="263" r:id="rId11"/>
    <p:sldId id="267" r:id="rId12"/>
    <p:sldId id="266" r:id="rId13"/>
    <p:sldId id="269" r:id="rId14"/>
    <p:sldId id="270" r:id="rId15"/>
    <p:sldId id="261" r:id="rId16"/>
    <p:sldId id="259" r:id="rId17"/>
    <p:sldId id="279" r:id="rId18"/>
    <p:sldId id="274" r:id="rId19"/>
    <p:sldId id="275" r:id="rId20"/>
    <p:sldId id="276" r:id="rId21"/>
    <p:sldId id="277" r:id="rId22"/>
    <p:sldId id="278" r:id="rId23"/>
    <p:sldId id="265" r:id="rId24"/>
    <p:sldId id="280" r:id="rId25"/>
    <p:sldId id="281"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13F576-7A8A-375F-0D57-B0E6EC037AD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33101A08-0404-BCD7-2298-3DABA5E4A2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74988C45-9366-47AC-2EBF-3DFBCF52071A}"/>
              </a:ext>
            </a:extLst>
          </p:cNvPr>
          <p:cNvSpPr>
            <a:spLocks noGrp="1"/>
          </p:cNvSpPr>
          <p:nvPr>
            <p:ph type="dt" sz="half" idx="10"/>
          </p:nvPr>
        </p:nvSpPr>
        <p:spPr/>
        <p:txBody>
          <a:bodyPr/>
          <a:lstStyle/>
          <a:p>
            <a:fld id="{D050E009-E7B6-43EC-95DE-D986FBBB14A7}" type="datetimeFigureOut">
              <a:rPr lang="el-GR" smtClean="0"/>
              <a:t>31/1/2025</a:t>
            </a:fld>
            <a:endParaRPr lang="el-GR"/>
          </a:p>
        </p:txBody>
      </p:sp>
      <p:sp>
        <p:nvSpPr>
          <p:cNvPr id="5" name="Θέση υποσέλιδου 4">
            <a:extLst>
              <a:ext uri="{FF2B5EF4-FFF2-40B4-BE49-F238E27FC236}">
                <a16:creationId xmlns:a16="http://schemas.microsoft.com/office/drawing/2014/main" id="{E80935B2-4066-9806-B6A6-EFC824AF24C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BE9C84F-F390-CF77-436B-047E34EECE6A}"/>
              </a:ext>
            </a:extLst>
          </p:cNvPr>
          <p:cNvSpPr>
            <a:spLocks noGrp="1"/>
          </p:cNvSpPr>
          <p:nvPr>
            <p:ph type="sldNum" sz="quarter" idx="12"/>
          </p:nvPr>
        </p:nvSpPr>
        <p:spPr/>
        <p:txBody>
          <a:bodyPr/>
          <a:lstStyle/>
          <a:p>
            <a:fld id="{06E6B00E-A446-4233-9AE7-7678D0E8C389}" type="slidenum">
              <a:rPr lang="el-GR" smtClean="0"/>
              <a:t>‹#›</a:t>
            </a:fld>
            <a:endParaRPr lang="el-GR"/>
          </a:p>
        </p:txBody>
      </p:sp>
    </p:spTree>
    <p:extLst>
      <p:ext uri="{BB962C8B-B14F-4D97-AF65-F5344CB8AC3E}">
        <p14:creationId xmlns:p14="http://schemas.microsoft.com/office/powerpoint/2010/main" val="330097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C253DF-1811-44FD-18A9-0359466CE7D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12A57A7-2CBC-B585-6960-E30FFCB75AC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03DA981-B12D-9E2B-BF8C-4F9CF3D99113}"/>
              </a:ext>
            </a:extLst>
          </p:cNvPr>
          <p:cNvSpPr>
            <a:spLocks noGrp="1"/>
          </p:cNvSpPr>
          <p:nvPr>
            <p:ph type="dt" sz="half" idx="10"/>
          </p:nvPr>
        </p:nvSpPr>
        <p:spPr/>
        <p:txBody>
          <a:bodyPr/>
          <a:lstStyle/>
          <a:p>
            <a:fld id="{D050E009-E7B6-43EC-95DE-D986FBBB14A7}" type="datetimeFigureOut">
              <a:rPr lang="el-GR" smtClean="0"/>
              <a:t>31/1/2025</a:t>
            </a:fld>
            <a:endParaRPr lang="el-GR"/>
          </a:p>
        </p:txBody>
      </p:sp>
      <p:sp>
        <p:nvSpPr>
          <p:cNvPr id="5" name="Θέση υποσέλιδου 4">
            <a:extLst>
              <a:ext uri="{FF2B5EF4-FFF2-40B4-BE49-F238E27FC236}">
                <a16:creationId xmlns:a16="http://schemas.microsoft.com/office/drawing/2014/main" id="{59F66656-3B0C-EDBB-5892-232F929791B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262B458-7C61-CCB9-01EB-DC2888FC5D13}"/>
              </a:ext>
            </a:extLst>
          </p:cNvPr>
          <p:cNvSpPr>
            <a:spLocks noGrp="1"/>
          </p:cNvSpPr>
          <p:nvPr>
            <p:ph type="sldNum" sz="quarter" idx="12"/>
          </p:nvPr>
        </p:nvSpPr>
        <p:spPr/>
        <p:txBody>
          <a:bodyPr/>
          <a:lstStyle/>
          <a:p>
            <a:fld id="{06E6B00E-A446-4233-9AE7-7678D0E8C389}" type="slidenum">
              <a:rPr lang="el-GR" smtClean="0"/>
              <a:t>‹#›</a:t>
            </a:fld>
            <a:endParaRPr lang="el-GR"/>
          </a:p>
        </p:txBody>
      </p:sp>
    </p:spTree>
    <p:extLst>
      <p:ext uri="{BB962C8B-B14F-4D97-AF65-F5344CB8AC3E}">
        <p14:creationId xmlns:p14="http://schemas.microsoft.com/office/powerpoint/2010/main" val="40065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A8E0071-1232-9D1F-57B7-599839CBE61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4173054-4F11-7832-E3A2-F63B1B952FE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9F49A99-D6C5-31C8-E98E-099270E8A4F9}"/>
              </a:ext>
            </a:extLst>
          </p:cNvPr>
          <p:cNvSpPr>
            <a:spLocks noGrp="1"/>
          </p:cNvSpPr>
          <p:nvPr>
            <p:ph type="dt" sz="half" idx="10"/>
          </p:nvPr>
        </p:nvSpPr>
        <p:spPr/>
        <p:txBody>
          <a:bodyPr/>
          <a:lstStyle/>
          <a:p>
            <a:fld id="{D050E009-E7B6-43EC-95DE-D986FBBB14A7}" type="datetimeFigureOut">
              <a:rPr lang="el-GR" smtClean="0"/>
              <a:t>31/1/2025</a:t>
            </a:fld>
            <a:endParaRPr lang="el-GR"/>
          </a:p>
        </p:txBody>
      </p:sp>
      <p:sp>
        <p:nvSpPr>
          <p:cNvPr id="5" name="Θέση υποσέλιδου 4">
            <a:extLst>
              <a:ext uri="{FF2B5EF4-FFF2-40B4-BE49-F238E27FC236}">
                <a16:creationId xmlns:a16="http://schemas.microsoft.com/office/drawing/2014/main" id="{3A44839B-4481-28D6-48C4-DDC67CF5A09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2CC578D-78A0-2A12-93B6-F0A49046BF08}"/>
              </a:ext>
            </a:extLst>
          </p:cNvPr>
          <p:cNvSpPr>
            <a:spLocks noGrp="1"/>
          </p:cNvSpPr>
          <p:nvPr>
            <p:ph type="sldNum" sz="quarter" idx="12"/>
          </p:nvPr>
        </p:nvSpPr>
        <p:spPr/>
        <p:txBody>
          <a:bodyPr/>
          <a:lstStyle/>
          <a:p>
            <a:fld id="{06E6B00E-A446-4233-9AE7-7678D0E8C389}" type="slidenum">
              <a:rPr lang="el-GR" smtClean="0"/>
              <a:t>‹#›</a:t>
            </a:fld>
            <a:endParaRPr lang="el-GR"/>
          </a:p>
        </p:txBody>
      </p:sp>
    </p:spTree>
    <p:extLst>
      <p:ext uri="{BB962C8B-B14F-4D97-AF65-F5344CB8AC3E}">
        <p14:creationId xmlns:p14="http://schemas.microsoft.com/office/powerpoint/2010/main" val="424427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361C80-1A10-5113-FE69-7041A99CE51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88A9F74-A9FB-AB5D-4D2D-2B51567780C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10715F1-7561-04D7-B630-789BCAD7A526}"/>
              </a:ext>
            </a:extLst>
          </p:cNvPr>
          <p:cNvSpPr>
            <a:spLocks noGrp="1"/>
          </p:cNvSpPr>
          <p:nvPr>
            <p:ph type="dt" sz="half" idx="10"/>
          </p:nvPr>
        </p:nvSpPr>
        <p:spPr/>
        <p:txBody>
          <a:bodyPr/>
          <a:lstStyle/>
          <a:p>
            <a:fld id="{D050E009-E7B6-43EC-95DE-D986FBBB14A7}" type="datetimeFigureOut">
              <a:rPr lang="el-GR" smtClean="0"/>
              <a:t>31/1/2025</a:t>
            </a:fld>
            <a:endParaRPr lang="el-GR"/>
          </a:p>
        </p:txBody>
      </p:sp>
      <p:sp>
        <p:nvSpPr>
          <p:cNvPr id="5" name="Θέση υποσέλιδου 4">
            <a:extLst>
              <a:ext uri="{FF2B5EF4-FFF2-40B4-BE49-F238E27FC236}">
                <a16:creationId xmlns:a16="http://schemas.microsoft.com/office/drawing/2014/main" id="{E015B0AA-6654-9BA1-E080-E0AE244718E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794F264-646F-5E0A-892E-7D11CB151934}"/>
              </a:ext>
            </a:extLst>
          </p:cNvPr>
          <p:cNvSpPr>
            <a:spLocks noGrp="1"/>
          </p:cNvSpPr>
          <p:nvPr>
            <p:ph type="sldNum" sz="quarter" idx="12"/>
          </p:nvPr>
        </p:nvSpPr>
        <p:spPr/>
        <p:txBody>
          <a:bodyPr/>
          <a:lstStyle/>
          <a:p>
            <a:fld id="{06E6B00E-A446-4233-9AE7-7678D0E8C389}" type="slidenum">
              <a:rPr lang="el-GR" smtClean="0"/>
              <a:t>‹#›</a:t>
            </a:fld>
            <a:endParaRPr lang="el-GR"/>
          </a:p>
        </p:txBody>
      </p:sp>
    </p:spTree>
    <p:extLst>
      <p:ext uri="{BB962C8B-B14F-4D97-AF65-F5344CB8AC3E}">
        <p14:creationId xmlns:p14="http://schemas.microsoft.com/office/powerpoint/2010/main" val="408046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273B7A-E709-11A9-6042-A359A63C1CF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E1FE1F3-B7CF-FF88-9526-CCA0A74C8E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913771F-2C30-6C91-D498-20C111D79723}"/>
              </a:ext>
            </a:extLst>
          </p:cNvPr>
          <p:cNvSpPr>
            <a:spLocks noGrp="1"/>
          </p:cNvSpPr>
          <p:nvPr>
            <p:ph type="dt" sz="half" idx="10"/>
          </p:nvPr>
        </p:nvSpPr>
        <p:spPr/>
        <p:txBody>
          <a:bodyPr/>
          <a:lstStyle/>
          <a:p>
            <a:fld id="{D050E009-E7B6-43EC-95DE-D986FBBB14A7}" type="datetimeFigureOut">
              <a:rPr lang="el-GR" smtClean="0"/>
              <a:t>31/1/2025</a:t>
            </a:fld>
            <a:endParaRPr lang="el-GR"/>
          </a:p>
        </p:txBody>
      </p:sp>
      <p:sp>
        <p:nvSpPr>
          <p:cNvPr id="5" name="Θέση υποσέλιδου 4">
            <a:extLst>
              <a:ext uri="{FF2B5EF4-FFF2-40B4-BE49-F238E27FC236}">
                <a16:creationId xmlns:a16="http://schemas.microsoft.com/office/drawing/2014/main" id="{26A97F9C-801F-3A40-FB62-F39B09FF788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BA50FDF-47CA-F0EC-F330-314629C36B64}"/>
              </a:ext>
            </a:extLst>
          </p:cNvPr>
          <p:cNvSpPr>
            <a:spLocks noGrp="1"/>
          </p:cNvSpPr>
          <p:nvPr>
            <p:ph type="sldNum" sz="quarter" idx="12"/>
          </p:nvPr>
        </p:nvSpPr>
        <p:spPr/>
        <p:txBody>
          <a:bodyPr/>
          <a:lstStyle/>
          <a:p>
            <a:fld id="{06E6B00E-A446-4233-9AE7-7678D0E8C389}" type="slidenum">
              <a:rPr lang="el-GR" smtClean="0"/>
              <a:t>‹#›</a:t>
            </a:fld>
            <a:endParaRPr lang="el-GR"/>
          </a:p>
        </p:txBody>
      </p:sp>
    </p:spTree>
    <p:extLst>
      <p:ext uri="{BB962C8B-B14F-4D97-AF65-F5344CB8AC3E}">
        <p14:creationId xmlns:p14="http://schemas.microsoft.com/office/powerpoint/2010/main" val="713685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763893-E2E2-45F3-BD46-B57439C6852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36FAC5D-9D8F-BB2E-6338-9E5EB2D3CC6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D3AEF907-FBE4-F22B-3ACC-59AA148B135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F08BB60C-C82C-BE49-CE42-8D0A28F5A527}"/>
              </a:ext>
            </a:extLst>
          </p:cNvPr>
          <p:cNvSpPr>
            <a:spLocks noGrp="1"/>
          </p:cNvSpPr>
          <p:nvPr>
            <p:ph type="dt" sz="half" idx="10"/>
          </p:nvPr>
        </p:nvSpPr>
        <p:spPr/>
        <p:txBody>
          <a:bodyPr/>
          <a:lstStyle/>
          <a:p>
            <a:fld id="{D050E009-E7B6-43EC-95DE-D986FBBB14A7}" type="datetimeFigureOut">
              <a:rPr lang="el-GR" smtClean="0"/>
              <a:t>31/1/2025</a:t>
            </a:fld>
            <a:endParaRPr lang="el-GR"/>
          </a:p>
        </p:txBody>
      </p:sp>
      <p:sp>
        <p:nvSpPr>
          <p:cNvPr id="6" name="Θέση υποσέλιδου 5">
            <a:extLst>
              <a:ext uri="{FF2B5EF4-FFF2-40B4-BE49-F238E27FC236}">
                <a16:creationId xmlns:a16="http://schemas.microsoft.com/office/drawing/2014/main" id="{DE0A080B-99E1-C585-D2C3-9EF4E5C97A3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38715E0-ACE7-FC1C-CA30-2B5477168132}"/>
              </a:ext>
            </a:extLst>
          </p:cNvPr>
          <p:cNvSpPr>
            <a:spLocks noGrp="1"/>
          </p:cNvSpPr>
          <p:nvPr>
            <p:ph type="sldNum" sz="quarter" idx="12"/>
          </p:nvPr>
        </p:nvSpPr>
        <p:spPr/>
        <p:txBody>
          <a:bodyPr/>
          <a:lstStyle/>
          <a:p>
            <a:fld id="{06E6B00E-A446-4233-9AE7-7678D0E8C389}" type="slidenum">
              <a:rPr lang="el-GR" smtClean="0"/>
              <a:t>‹#›</a:t>
            </a:fld>
            <a:endParaRPr lang="el-GR"/>
          </a:p>
        </p:txBody>
      </p:sp>
    </p:spTree>
    <p:extLst>
      <p:ext uri="{BB962C8B-B14F-4D97-AF65-F5344CB8AC3E}">
        <p14:creationId xmlns:p14="http://schemas.microsoft.com/office/powerpoint/2010/main" val="3566159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8DD176-CDA3-0D6F-22C3-CFCACBBC738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84F11DF-BF66-2767-79E3-462BE5008A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BF06077-7A33-2EAC-3EFC-69E45BAD3C3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71894F1-EE5B-0324-38E4-D7A0A7A73F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C327B9D-DFC2-C68D-377C-4E771DC6AFD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2E38546-9C75-CC4A-9F30-C859994F5126}"/>
              </a:ext>
            </a:extLst>
          </p:cNvPr>
          <p:cNvSpPr>
            <a:spLocks noGrp="1"/>
          </p:cNvSpPr>
          <p:nvPr>
            <p:ph type="dt" sz="half" idx="10"/>
          </p:nvPr>
        </p:nvSpPr>
        <p:spPr/>
        <p:txBody>
          <a:bodyPr/>
          <a:lstStyle/>
          <a:p>
            <a:fld id="{D050E009-E7B6-43EC-95DE-D986FBBB14A7}" type="datetimeFigureOut">
              <a:rPr lang="el-GR" smtClean="0"/>
              <a:t>31/1/2025</a:t>
            </a:fld>
            <a:endParaRPr lang="el-GR"/>
          </a:p>
        </p:txBody>
      </p:sp>
      <p:sp>
        <p:nvSpPr>
          <p:cNvPr id="8" name="Θέση υποσέλιδου 7">
            <a:extLst>
              <a:ext uri="{FF2B5EF4-FFF2-40B4-BE49-F238E27FC236}">
                <a16:creationId xmlns:a16="http://schemas.microsoft.com/office/drawing/2014/main" id="{83DBCBD2-CBA5-3530-14B5-D6AF4055165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5669F49-9F4F-72D9-9004-3CEA3D25C0A0}"/>
              </a:ext>
            </a:extLst>
          </p:cNvPr>
          <p:cNvSpPr>
            <a:spLocks noGrp="1"/>
          </p:cNvSpPr>
          <p:nvPr>
            <p:ph type="sldNum" sz="quarter" idx="12"/>
          </p:nvPr>
        </p:nvSpPr>
        <p:spPr/>
        <p:txBody>
          <a:bodyPr/>
          <a:lstStyle/>
          <a:p>
            <a:fld id="{06E6B00E-A446-4233-9AE7-7678D0E8C389}" type="slidenum">
              <a:rPr lang="el-GR" smtClean="0"/>
              <a:t>‹#›</a:t>
            </a:fld>
            <a:endParaRPr lang="el-GR"/>
          </a:p>
        </p:txBody>
      </p:sp>
    </p:spTree>
    <p:extLst>
      <p:ext uri="{BB962C8B-B14F-4D97-AF65-F5344CB8AC3E}">
        <p14:creationId xmlns:p14="http://schemas.microsoft.com/office/powerpoint/2010/main" val="1178832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7D7072-FB2D-00DC-1E62-5DA9D411716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354500F-F6B0-608B-EDC1-B7BC02DF3616}"/>
              </a:ext>
            </a:extLst>
          </p:cNvPr>
          <p:cNvSpPr>
            <a:spLocks noGrp="1"/>
          </p:cNvSpPr>
          <p:nvPr>
            <p:ph type="dt" sz="half" idx="10"/>
          </p:nvPr>
        </p:nvSpPr>
        <p:spPr/>
        <p:txBody>
          <a:bodyPr/>
          <a:lstStyle/>
          <a:p>
            <a:fld id="{D050E009-E7B6-43EC-95DE-D986FBBB14A7}" type="datetimeFigureOut">
              <a:rPr lang="el-GR" smtClean="0"/>
              <a:t>31/1/2025</a:t>
            </a:fld>
            <a:endParaRPr lang="el-GR"/>
          </a:p>
        </p:txBody>
      </p:sp>
      <p:sp>
        <p:nvSpPr>
          <p:cNvPr id="4" name="Θέση υποσέλιδου 3">
            <a:extLst>
              <a:ext uri="{FF2B5EF4-FFF2-40B4-BE49-F238E27FC236}">
                <a16:creationId xmlns:a16="http://schemas.microsoft.com/office/drawing/2014/main" id="{CF163B97-EAF2-B2AE-9DE6-E05A64B9848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1C2521D-2AED-1D09-718A-CE3F15988EB1}"/>
              </a:ext>
            </a:extLst>
          </p:cNvPr>
          <p:cNvSpPr>
            <a:spLocks noGrp="1"/>
          </p:cNvSpPr>
          <p:nvPr>
            <p:ph type="sldNum" sz="quarter" idx="12"/>
          </p:nvPr>
        </p:nvSpPr>
        <p:spPr/>
        <p:txBody>
          <a:bodyPr/>
          <a:lstStyle/>
          <a:p>
            <a:fld id="{06E6B00E-A446-4233-9AE7-7678D0E8C389}" type="slidenum">
              <a:rPr lang="el-GR" smtClean="0"/>
              <a:t>‹#›</a:t>
            </a:fld>
            <a:endParaRPr lang="el-GR"/>
          </a:p>
        </p:txBody>
      </p:sp>
    </p:spTree>
    <p:extLst>
      <p:ext uri="{BB962C8B-B14F-4D97-AF65-F5344CB8AC3E}">
        <p14:creationId xmlns:p14="http://schemas.microsoft.com/office/powerpoint/2010/main" val="354862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7F34CD3-28D7-AF96-2295-003AC17112E8}"/>
              </a:ext>
            </a:extLst>
          </p:cNvPr>
          <p:cNvSpPr>
            <a:spLocks noGrp="1"/>
          </p:cNvSpPr>
          <p:nvPr>
            <p:ph type="dt" sz="half" idx="10"/>
          </p:nvPr>
        </p:nvSpPr>
        <p:spPr/>
        <p:txBody>
          <a:bodyPr/>
          <a:lstStyle/>
          <a:p>
            <a:fld id="{D050E009-E7B6-43EC-95DE-D986FBBB14A7}" type="datetimeFigureOut">
              <a:rPr lang="el-GR" smtClean="0"/>
              <a:t>31/1/2025</a:t>
            </a:fld>
            <a:endParaRPr lang="el-GR"/>
          </a:p>
        </p:txBody>
      </p:sp>
      <p:sp>
        <p:nvSpPr>
          <p:cNvPr id="3" name="Θέση υποσέλιδου 2">
            <a:extLst>
              <a:ext uri="{FF2B5EF4-FFF2-40B4-BE49-F238E27FC236}">
                <a16:creationId xmlns:a16="http://schemas.microsoft.com/office/drawing/2014/main" id="{324DC2FA-F3FE-4063-EE48-A17267C9C339}"/>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8CB4FE2-A11D-F17B-B428-83F5D9D279B4}"/>
              </a:ext>
            </a:extLst>
          </p:cNvPr>
          <p:cNvSpPr>
            <a:spLocks noGrp="1"/>
          </p:cNvSpPr>
          <p:nvPr>
            <p:ph type="sldNum" sz="quarter" idx="12"/>
          </p:nvPr>
        </p:nvSpPr>
        <p:spPr/>
        <p:txBody>
          <a:bodyPr/>
          <a:lstStyle/>
          <a:p>
            <a:fld id="{06E6B00E-A446-4233-9AE7-7678D0E8C389}" type="slidenum">
              <a:rPr lang="el-GR" smtClean="0"/>
              <a:t>‹#›</a:t>
            </a:fld>
            <a:endParaRPr lang="el-GR"/>
          </a:p>
        </p:txBody>
      </p:sp>
    </p:spTree>
    <p:extLst>
      <p:ext uri="{BB962C8B-B14F-4D97-AF65-F5344CB8AC3E}">
        <p14:creationId xmlns:p14="http://schemas.microsoft.com/office/powerpoint/2010/main" val="395304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16A46F-F45B-9F64-AA3D-5FFBCFA1204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CDDCFD0-290E-9488-0E48-A634AD0A9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E04E079-5A0E-E66A-7467-D2CB9F52D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C9605DE-76DB-E00C-0908-6126EA48C7D8}"/>
              </a:ext>
            </a:extLst>
          </p:cNvPr>
          <p:cNvSpPr>
            <a:spLocks noGrp="1"/>
          </p:cNvSpPr>
          <p:nvPr>
            <p:ph type="dt" sz="half" idx="10"/>
          </p:nvPr>
        </p:nvSpPr>
        <p:spPr/>
        <p:txBody>
          <a:bodyPr/>
          <a:lstStyle/>
          <a:p>
            <a:fld id="{D050E009-E7B6-43EC-95DE-D986FBBB14A7}" type="datetimeFigureOut">
              <a:rPr lang="el-GR" smtClean="0"/>
              <a:t>31/1/2025</a:t>
            </a:fld>
            <a:endParaRPr lang="el-GR"/>
          </a:p>
        </p:txBody>
      </p:sp>
      <p:sp>
        <p:nvSpPr>
          <p:cNvPr id="6" name="Θέση υποσέλιδου 5">
            <a:extLst>
              <a:ext uri="{FF2B5EF4-FFF2-40B4-BE49-F238E27FC236}">
                <a16:creationId xmlns:a16="http://schemas.microsoft.com/office/drawing/2014/main" id="{C2039ED3-FE72-03FE-E26E-E8BDC244A00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BF31B77-86C6-DCAD-5D2C-5D15369EAEA0}"/>
              </a:ext>
            </a:extLst>
          </p:cNvPr>
          <p:cNvSpPr>
            <a:spLocks noGrp="1"/>
          </p:cNvSpPr>
          <p:nvPr>
            <p:ph type="sldNum" sz="quarter" idx="12"/>
          </p:nvPr>
        </p:nvSpPr>
        <p:spPr/>
        <p:txBody>
          <a:bodyPr/>
          <a:lstStyle/>
          <a:p>
            <a:fld id="{06E6B00E-A446-4233-9AE7-7678D0E8C389}" type="slidenum">
              <a:rPr lang="el-GR" smtClean="0"/>
              <a:t>‹#›</a:t>
            </a:fld>
            <a:endParaRPr lang="el-GR"/>
          </a:p>
        </p:txBody>
      </p:sp>
    </p:spTree>
    <p:extLst>
      <p:ext uri="{BB962C8B-B14F-4D97-AF65-F5344CB8AC3E}">
        <p14:creationId xmlns:p14="http://schemas.microsoft.com/office/powerpoint/2010/main" val="1669347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05F514-01E3-E73B-483A-F48DFA3E9B3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8B34F94-7CD4-622A-B7BE-AC8F4EC718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ECBCE5D-ED3C-ACFC-F200-8CA456EF7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6A30D2F-99A5-06A3-82A8-67363FA7E7D2}"/>
              </a:ext>
            </a:extLst>
          </p:cNvPr>
          <p:cNvSpPr>
            <a:spLocks noGrp="1"/>
          </p:cNvSpPr>
          <p:nvPr>
            <p:ph type="dt" sz="half" idx="10"/>
          </p:nvPr>
        </p:nvSpPr>
        <p:spPr/>
        <p:txBody>
          <a:bodyPr/>
          <a:lstStyle/>
          <a:p>
            <a:fld id="{D050E009-E7B6-43EC-95DE-D986FBBB14A7}" type="datetimeFigureOut">
              <a:rPr lang="el-GR" smtClean="0"/>
              <a:t>31/1/2025</a:t>
            </a:fld>
            <a:endParaRPr lang="el-GR"/>
          </a:p>
        </p:txBody>
      </p:sp>
      <p:sp>
        <p:nvSpPr>
          <p:cNvPr id="6" name="Θέση υποσέλιδου 5">
            <a:extLst>
              <a:ext uri="{FF2B5EF4-FFF2-40B4-BE49-F238E27FC236}">
                <a16:creationId xmlns:a16="http://schemas.microsoft.com/office/drawing/2014/main" id="{9687DC34-4AAF-3EFF-62DB-66417AB1330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DDCBB64-D58B-F947-5F26-5742966CEF73}"/>
              </a:ext>
            </a:extLst>
          </p:cNvPr>
          <p:cNvSpPr>
            <a:spLocks noGrp="1"/>
          </p:cNvSpPr>
          <p:nvPr>
            <p:ph type="sldNum" sz="quarter" idx="12"/>
          </p:nvPr>
        </p:nvSpPr>
        <p:spPr/>
        <p:txBody>
          <a:bodyPr/>
          <a:lstStyle/>
          <a:p>
            <a:fld id="{06E6B00E-A446-4233-9AE7-7678D0E8C389}" type="slidenum">
              <a:rPr lang="el-GR" smtClean="0"/>
              <a:t>‹#›</a:t>
            </a:fld>
            <a:endParaRPr lang="el-GR"/>
          </a:p>
        </p:txBody>
      </p:sp>
    </p:spTree>
    <p:extLst>
      <p:ext uri="{BB962C8B-B14F-4D97-AF65-F5344CB8AC3E}">
        <p14:creationId xmlns:p14="http://schemas.microsoft.com/office/powerpoint/2010/main" val="291971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1D4843D-0DA8-ACFA-4020-AFDB18D4F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46496C3-82D0-9F7D-4CD8-2EC4FD4A2D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09167C0-B6C4-0D8D-9C70-0AA8C3B944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0E009-E7B6-43EC-95DE-D986FBBB14A7}" type="datetimeFigureOut">
              <a:rPr lang="el-GR" smtClean="0"/>
              <a:t>31/1/2025</a:t>
            </a:fld>
            <a:endParaRPr lang="el-GR"/>
          </a:p>
        </p:txBody>
      </p:sp>
      <p:sp>
        <p:nvSpPr>
          <p:cNvPr id="5" name="Θέση υποσέλιδου 4">
            <a:extLst>
              <a:ext uri="{FF2B5EF4-FFF2-40B4-BE49-F238E27FC236}">
                <a16:creationId xmlns:a16="http://schemas.microsoft.com/office/drawing/2014/main" id="{60BBD2DB-71E6-61F5-7A1D-E3F983ADC9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7108A74-9A0E-9599-9562-3F19603CA9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6B00E-A446-4233-9AE7-7678D0E8C389}" type="slidenum">
              <a:rPr lang="el-GR" smtClean="0"/>
              <a:t>‹#›</a:t>
            </a:fld>
            <a:endParaRPr lang="el-GR"/>
          </a:p>
        </p:txBody>
      </p:sp>
    </p:spTree>
    <p:extLst>
      <p:ext uri="{BB962C8B-B14F-4D97-AF65-F5344CB8AC3E}">
        <p14:creationId xmlns:p14="http://schemas.microsoft.com/office/powerpoint/2010/main" val="2567556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ct.digitalschool.gov.gr/thesmiko-plaisio/"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ct.digitalschool.gov.gr/thesmiko-plaisi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iep.edu.gr/el/component/k2/content/199-draseis-energoy-polit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ct.digitalschool.gov.gr/wp-content/uploads/2024/12/odigos_ekpedeutikou_2024-12.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ECF01F-0E06-71C2-FFCF-B1A4D73C100A}"/>
              </a:ext>
            </a:extLst>
          </p:cNvPr>
          <p:cNvSpPr>
            <a:spLocks noGrp="1"/>
          </p:cNvSpPr>
          <p:nvPr>
            <p:ph type="ctrTitle"/>
          </p:nvPr>
        </p:nvSpPr>
        <p:spPr>
          <a:xfrm>
            <a:off x="1524000" y="1317672"/>
            <a:ext cx="9144000" cy="2387600"/>
          </a:xfrm>
        </p:spPr>
        <p:txBody>
          <a:bodyPr>
            <a:normAutofit/>
          </a:bodyPr>
          <a:lstStyle/>
          <a:p>
            <a:r>
              <a:rPr lang="el-GR" dirty="0"/>
              <a:t>Βιωματικό εργαστήριο: Δράσεις Ενεργού Πολίτη</a:t>
            </a:r>
            <a:br>
              <a:rPr lang="el-GR" dirty="0"/>
            </a:br>
            <a:r>
              <a:rPr lang="el-GR" sz="4000" dirty="0"/>
              <a:t>Εισαγωγική Παρουσίαση</a:t>
            </a:r>
          </a:p>
        </p:txBody>
      </p:sp>
      <p:sp>
        <p:nvSpPr>
          <p:cNvPr id="3" name="Υπότιτλος 2">
            <a:extLst>
              <a:ext uri="{FF2B5EF4-FFF2-40B4-BE49-F238E27FC236}">
                <a16:creationId xmlns:a16="http://schemas.microsoft.com/office/drawing/2014/main" id="{643FD477-962F-E6CC-156A-1A7B400518E8}"/>
              </a:ext>
            </a:extLst>
          </p:cNvPr>
          <p:cNvSpPr>
            <a:spLocks noGrp="1"/>
          </p:cNvSpPr>
          <p:nvPr>
            <p:ph type="subTitle" idx="1"/>
          </p:nvPr>
        </p:nvSpPr>
        <p:spPr>
          <a:xfrm>
            <a:off x="1524000" y="3948267"/>
            <a:ext cx="9144000" cy="1655762"/>
          </a:xfrm>
        </p:spPr>
        <p:txBody>
          <a:bodyPr/>
          <a:lstStyle/>
          <a:p>
            <a:br>
              <a:rPr lang="el-GR" dirty="0"/>
            </a:br>
            <a:r>
              <a:rPr lang="el-GR" dirty="0"/>
              <a:t>Βουζαξάκης Γιώργος</a:t>
            </a:r>
          </a:p>
          <a:p>
            <a:r>
              <a:rPr lang="el-GR" dirty="0"/>
              <a:t>Σ.Ε. ΠΕ80</a:t>
            </a:r>
          </a:p>
        </p:txBody>
      </p:sp>
      <p:sp>
        <p:nvSpPr>
          <p:cNvPr id="4" name="Υπότιτλος 2">
            <a:extLst>
              <a:ext uri="{FF2B5EF4-FFF2-40B4-BE49-F238E27FC236}">
                <a16:creationId xmlns:a16="http://schemas.microsoft.com/office/drawing/2014/main" id="{6035987C-F7C7-A0C6-8DD5-4427B90C0570}"/>
              </a:ext>
            </a:extLst>
          </p:cNvPr>
          <p:cNvSpPr txBox="1">
            <a:spLocks/>
          </p:cNvSpPr>
          <p:nvPr/>
        </p:nvSpPr>
        <p:spPr>
          <a:xfrm>
            <a:off x="4153271" y="5735637"/>
            <a:ext cx="4076330" cy="7723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dirty="0"/>
              <a:t>Σχολικό έτος 2024-2025</a:t>
            </a:r>
          </a:p>
        </p:txBody>
      </p:sp>
    </p:spTree>
    <p:extLst>
      <p:ext uri="{BB962C8B-B14F-4D97-AF65-F5344CB8AC3E}">
        <p14:creationId xmlns:p14="http://schemas.microsoft.com/office/powerpoint/2010/main" val="4014254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F96698-31BC-FC1C-401C-0BD0F19F379F}"/>
              </a:ext>
            </a:extLst>
          </p:cNvPr>
          <p:cNvSpPr>
            <a:spLocks noGrp="1"/>
          </p:cNvSpPr>
          <p:nvPr>
            <p:ph type="title"/>
          </p:nvPr>
        </p:nvSpPr>
        <p:spPr/>
        <p:txBody>
          <a:bodyPr/>
          <a:lstStyle/>
          <a:p>
            <a:r>
              <a:rPr lang="el-GR" dirty="0"/>
              <a:t>Πλαίσιο Υλοποίησης</a:t>
            </a:r>
          </a:p>
        </p:txBody>
      </p:sp>
      <p:sp>
        <p:nvSpPr>
          <p:cNvPr id="3" name="Θέση περιεχομένου 2">
            <a:extLst>
              <a:ext uri="{FF2B5EF4-FFF2-40B4-BE49-F238E27FC236}">
                <a16:creationId xmlns:a16="http://schemas.microsoft.com/office/drawing/2014/main" id="{77EF6913-306A-3283-CF54-E0D5DADEC899}"/>
              </a:ext>
            </a:extLst>
          </p:cNvPr>
          <p:cNvSpPr>
            <a:spLocks noGrp="1"/>
          </p:cNvSpPr>
          <p:nvPr>
            <p:ph idx="1"/>
          </p:nvPr>
        </p:nvSpPr>
        <p:spPr/>
        <p:txBody>
          <a:bodyPr>
            <a:normAutofit/>
          </a:bodyPr>
          <a:lstStyle/>
          <a:p>
            <a:pPr marL="0" indent="0" algn="just">
              <a:buNone/>
            </a:pPr>
            <a:r>
              <a:rPr lang="el-GR" dirty="0"/>
              <a:t>Για την πραγματοποίηση των δράσεων ενίσχυσης της ενεργού Πολιτειότητας, που δύναται να συνδέονται και με τα α, β και γ αξιοποιούνται:</a:t>
            </a:r>
          </a:p>
          <a:p>
            <a:pPr marL="0" indent="0" algn="just">
              <a:buNone/>
            </a:pPr>
            <a:r>
              <a:rPr lang="el-GR" dirty="0"/>
              <a:t>- </a:t>
            </a:r>
            <a:r>
              <a:rPr lang="el-GR" u="sng" dirty="0"/>
              <a:t>Υποχρεωτικά ώρες διδασκαλίας από συγκεκριμένα γνωστικά αντικείμενα/μαθήματα</a:t>
            </a:r>
          </a:p>
          <a:p>
            <a:pPr marL="0" indent="0" algn="just">
              <a:buNone/>
            </a:pPr>
            <a:r>
              <a:rPr lang="el-GR" dirty="0"/>
              <a:t>- Προαιρετικά από τον/την εκπαιδευτικό ώρες διδασκαλίας στο πλαίσιο του ΠΣ του γνωστικού αντικειμένου που διδάσκει, ώστε να πραγματοποιήσει δράσεις ενίσχυσης της ενεργού </a:t>
            </a:r>
            <a:r>
              <a:rPr lang="el-GR" dirty="0" err="1"/>
              <a:t>πολιτειότητας</a:t>
            </a:r>
            <a:r>
              <a:rPr lang="el-GR" dirty="0"/>
              <a:t>.</a:t>
            </a:r>
          </a:p>
        </p:txBody>
      </p:sp>
    </p:spTree>
    <p:extLst>
      <p:ext uri="{BB962C8B-B14F-4D97-AF65-F5344CB8AC3E}">
        <p14:creationId xmlns:p14="http://schemas.microsoft.com/office/powerpoint/2010/main" val="179892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F60A96-BBBB-5984-4FBC-CA8679DF329E}"/>
              </a:ext>
            </a:extLst>
          </p:cNvPr>
          <p:cNvSpPr>
            <a:spLocks noGrp="1"/>
          </p:cNvSpPr>
          <p:nvPr>
            <p:ph type="title"/>
          </p:nvPr>
        </p:nvSpPr>
        <p:spPr/>
        <p:txBody>
          <a:bodyPr/>
          <a:lstStyle/>
          <a:p>
            <a:r>
              <a:rPr lang="el-GR" dirty="0"/>
              <a:t>Συγκεκριμένα γνωστικά αντικείμενα</a:t>
            </a:r>
          </a:p>
        </p:txBody>
      </p:sp>
      <p:sp>
        <p:nvSpPr>
          <p:cNvPr id="3" name="Θέση περιεχομένου 2">
            <a:extLst>
              <a:ext uri="{FF2B5EF4-FFF2-40B4-BE49-F238E27FC236}">
                <a16:creationId xmlns:a16="http://schemas.microsoft.com/office/drawing/2014/main" id="{1037E134-C254-1C61-30D4-EB340F7C4D18}"/>
              </a:ext>
            </a:extLst>
          </p:cNvPr>
          <p:cNvSpPr>
            <a:spLocks noGrp="1"/>
          </p:cNvSpPr>
          <p:nvPr>
            <p:ph idx="1"/>
          </p:nvPr>
        </p:nvSpPr>
        <p:spPr/>
        <p:txBody>
          <a:bodyPr>
            <a:normAutofit fontScale="92500" lnSpcReduction="20000"/>
          </a:bodyPr>
          <a:lstStyle/>
          <a:p>
            <a:pPr marL="0" indent="0">
              <a:buNone/>
            </a:pPr>
            <a:endParaRPr lang="el-GR" dirty="0"/>
          </a:p>
          <a:p>
            <a:pPr marL="0" indent="0">
              <a:buNone/>
            </a:pPr>
            <a:r>
              <a:rPr lang="el-GR" dirty="0"/>
              <a:t>Στη Γ΄ Γυμνασίου «Κοινωνική και Πολιτική Αγωγή» για 10 ώρες ανά σχολικό έτος.</a:t>
            </a:r>
          </a:p>
          <a:p>
            <a:pPr marL="0" indent="0">
              <a:buNone/>
            </a:pPr>
            <a:endParaRPr lang="el-GR" dirty="0"/>
          </a:p>
          <a:p>
            <a:pPr marL="0" indent="0">
              <a:buNone/>
            </a:pPr>
            <a:r>
              <a:rPr lang="el-GR" dirty="0"/>
              <a:t>Στη Α’ ΓΕΛ/ΕΠΑΛ «Πολιτική Παιδεία» για 10 ώρες ανά σχολικό έτος</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sz="2000" dirty="0"/>
              <a:t>(Γίνεται αναφορά μόνο στα μαθήματα που αφορούν το εργαστήριο)</a:t>
            </a:r>
          </a:p>
        </p:txBody>
      </p:sp>
    </p:spTree>
    <p:extLst>
      <p:ext uri="{BB962C8B-B14F-4D97-AF65-F5344CB8AC3E}">
        <p14:creationId xmlns:p14="http://schemas.microsoft.com/office/powerpoint/2010/main" val="2091449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AA9C51-B1EB-346A-EFB3-BF411E00EAF4}"/>
              </a:ext>
            </a:extLst>
          </p:cNvPr>
          <p:cNvSpPr>
            <a:spLocks noGrp="1"/>
          </p:cNvSpPr>
          <p:nvPr>
            <p:ph type="title"/>
          </p:nvPr>
        </p:nvSpPr>
        <p:spPr/>
        <p:txBody>
          <a:bodyPr/>
          <a:lstStyle/>
          <a:p>
            <a:r>
              <a:rPr lang="el-GR" dirty="0"/>
              <a:t>Γνωστικά αντικείμενα </a:t>
            </a:r>
          </a:p>
        </p:txBody>
      </p:sp>
      <p:sp>
        <p:nvSpPr>
          <p:cNvPr id="3" name="Θέση περιεχομένου 2">
            <a:extLst>
              <a:ext uri="{FF2B5EF4-FFF2-40B4-BE49-F238E27FC236}">
                <a16:creationId xmlns:a16="http://schemas.microsoft.com/office/drawing/2014/main" id="{8FAA0646-8218-F8E3-A0B4-F0E57A033614}"/>
              </a:ext>
            </a:extLst>
          </p:cNvPr>
          <p:cNvSpPr>
            <a:spLocks noGrp="1"/>
          </p:cNvSpPr>
          <p:nvPr>
            <p:ph idx="1"/>
          </p:nvPr>
        </p:nvSpPr>
        <p:spPr/>
        <p:txBody>
          <a:bodyPr>
            <a:normAutofit/>
          </a:bodyPr>
          <a:lstStyle/>
          <a:p>
            <a:pPr marL="0" indent="0" algn="just">
              <a:buNone/>
            </a:pPr>
            <a:r>
              <a:rPr lang="el-GR" dirty="0"/>
              <a:t>Είναι σημαντικό οι δράσεις ενίσχυσης της ενεργού Πολιτειότητας σε κάθε διδακτικό αντικείμενο ή μάθημα να </a:t>
            </a:r>
            <a:r>
              <a:rPr lang="el-GR" u="sng" dirty="0"/>
              <a:t>συνδέονται με το πρόγραμμα σπουδών</a:t>
            </a:r>
            <a:r>
              <a:rPr lang="el-GR" dirty="0"/>
              <a:t> και τις οδηγίες διδασκαλίας του συγκεκριμένου μαθήματος. </a:t>
            </a:r>
          </a:p>
          <a:p>
            <a:pPr marL="0" indent="0" algn="just">
              <a:buNone/>
            </a:pPr>
            <a:endParaRPr lang="el-GR" dirty="0"/>
          </a:p>
          <a:p>
            <a:pPr marL="0" indent="0" algn="just">
              <a:buNone/>
            </a:pPr>
            <a:r>
              <a:rPr lang="el-GR" dirty="0"/>
              <a:t>Στόχος είναι οι μαθητές/τριες να αναπτύσσουν δεξιότητες κριτικής σκέψης, συνεργασίας και κοινωνικής υπευθυνότητας πάνω σε θέματα του αντικειμένου, με έναν τρόπο που συμπληρώνει τη διδασκαλία στην τάξη.</a:t>
            </a:r>
          </a:p>
        </p:txBody>
      </p:sp>
    </p:spTree>
    <p:extLst>
      <p:ext uri="{BB962C8B-B14F-4D97-AF65-F5344CB8AC3E}">
        <p14:creationId xmlns:p14="http://schemas.microsoft.com/office/powerpoint/2010/main" val="4648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1D33E7-3FD2-40AB-EE1E-8BBB77BAE143}"/>
              </a:ext>
            </a:extLst>
          </p:cNvPr>
          <p:cNvSpPr>
            <a:spLocks noGrp="1"/>
          </p:cNvSpPr>
          <p:nvPr>
            <p:ph type="title"/>
          </p:nvPr>
        </p:nvSpPr>
        <p:spPr/>
        <p:txBody>
          <a:bodyPr/>
          <a:lstStyle/>
          <a:p>
            <a:r>
              <a:rPr lang="el-GR" dirty="0"/>
              <a:t>Βήματα Υλοποίησης (Οδηγός Εκπαιδευτικού)</a:t>
            </a:r>
          </a:p>
        </p:txBody>
      </p:sp>
      <p:sp>
        <p:nvSpPr>
          <p:cNvPr id="3" name="Θέση περιεχομένου 2">
            <a:extLst>
              <a:ext uri="{FF2B5EF4-FFF2-40B4-BE49-F238E27FC236}">
                <a16:creationId xmlns:a16="http://schemas.microsoft.com/office/drawing/2014/main" id="{CCC4DBD9-568E-CA16-35EE-71FCCA28C596}"/>
              </a:ext>
            </a:extLst>
          </p:cNvPr>
          <p:cNvSpPr>
            <a:spLocks noGrp="1"/>
          </p:cNvSpPr>
          <p:nvPr>
            <p:ph idx="1"/>
          </p:nvPr>
        </p:nvSpPr>
        <p:spPr/>
        <p:txBody>
          <a:bodyPr>
            <a:normAutofit lnSpcReduction="10000"/>
          </a:bodyPr>
          <a:lstStyle/>
          <a:p>
            <a:pPr algn="just"/>
            <a:r>
              <a:rPr lang="el-GR" dirty="0"/>
              <a:t>Στην αρχή κάθε σχολικής χρονιάς σε κάθε σχολική μονάδα ο/η Διευθυντής/ντρια συγκροτεί σε συνεργασία με τα μέλη του</a:t>
            </a:r>
            <a:r>
              <a:rPr lang="en-US" dirty="0"/>
              <a:t> </a:t>
            </a:r>
            <a:r>
              <a:rPr lang="el-GR" dirty="0"/>
              <a:t>Συλλόγου</a:t>
            </a:r>
            <a:r>
              <a:rPr lang="en-US" dirty="0"/>
              <a:t> </a:t>
            </a:r>
            <a:r>
              <a:rPr lang="el-GR" dirty="0"/>
              <a:t>Διδασκόντων, κατάλογο προτεινόμενων θεμάτων (τίτλοι και σύντομη περιγραφή) ανά θεματικό πεδίο σύμφωνα με το ΠΣ</a:t>
            </a:r>
            <a:r>
              <a:rPr lang="en-US" dirty="0"/>
              <a:t>.</a:t>
            </a:r>
          </a:p>
          <a:p>
            <a:pPr algn="just"/>
            <a:r>
              <a:rPr lang="el-GR" dirty="0"/>
              <a:t>Ο Σύλλογος Διδασκόντων ενημερώνεται για τον κατάλογο σε συνεδρία του και ακολουθεί</a:t>
            </a:r>
            <a:r>
              <a:rPr lang="en-US" dirty="0"/>
              <a:t> </a:t>
            </a:r>
            <a:r>
              <a:rPr lang="el-GR" dirty="0"/>
              <a:t>συζήτηση επί αυτού.</a:t>
            </a:r>
            <a:endParaRPr lang="en-US" dirty="0"/>
          </a:p>
          <a:p>
            <a:pPr algn="just"/>
            <a:r>
              <a:rPr lang="el-GR" dirty="0"/>
              <a:t>Ο κατάλογος ανά τάξη ή/και τμήμα μπορεί να εμπλουτιστεί με έναν ή με συνδυασμό των εξής τρόπων:</a:t>
            </a:r>
          </a:p>
          <a:p>
            <a:pPr lvl="1" algn="just"/>
            <a:r>
              <a:rPr lang="el-GR" dirty="0"/>
              <a:t>Προτάσεις διδασκόντων/ουσών</a:t>
            </a:r>
          </a:p>
          <a:p>
            <a:pPr lvl="1" algn="just"/>
            <a:r>
              <a:rPr lang="el-GR" dirty="0"/>
              <a:t>Προτάσεις ομάδων μαθητών/τριών ή/και εκπροσώπων τους.</a:t>
            </a:r>
          </a:p>
          <a:p>
            <a:pPr lvl="1" algn="just"/>
            <a:r>
              <a:rPr lang="el-GR" dirty="0"/>
              <a:t>Προτάσεις γονέων/κηδεμόνων ή του Συλλόγου Γονέων και Κηδεμόνων.</a:t>
            </a:r>
          </a:p>
          <a:p>
            <a:pPr marL="0" indent="0">
              <a:buNone/>
            </a:pPr>
            <a:endParaRPr lang="el-GR" dirty="0"/>
          </a:p>
        </p:txBody>
      </p:sp>
    </p:spTree>
    <p:extLst>
      <p:ext uri="{BB962C8B-B14F-4D97-AF65-F5344CB8AC3E}">
        <p14:creationId xmlns:p14="http://schemas.microsoft.com/office/powerpoint/2010/main" val="3809671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E43E9-5216-4CB5-3865-1895AED1E38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6D9F0254-FDCC-BBBD-CCF7-07316F44317F}"/>
              </a:ext>
            </a:extLst>
          </p:cNvPr>
          <p:cNvSpPr>
            <a:spLocks noGrp="1"/>
          </p:cNvSpPr>
          <p:nvPr>
            <p:ph type="title"/>
          </p:nvPr>
        </p:nvSpPr>
        <p:spPr/>
        <p:txBody>
          <a:bodyPr/>
          <a:lstStyle/>
          <a:p>
            <a:r>
              <a:rPr lang="el-GR" dirty="0"/>
              <a:t>Βήματα Υλοποίησης (Οδηγός Εκπαιδευτικού)</a:t>
            </a:r>
          </a:p>
        </p:txBody>
      </p:sp>
      <p:sp>
        <p:nvSpPr>
          <p:cNvPr id="3" name="Θέση περιεχομένου 2">
            <a:extLst>
              <a:ext uri="{FF2B5EF4-FFF2-40B4-BE49-F238E27FC236}">
                <a16:creationId xmlns:a16="http://schemas.microsoft.com/office/drawing/2014/main" id="{CCBE709A-88CE-21A0-13A4-24683A857A2E}"/>
              </a:ext>
            </a:extLst>
          </p:cNvPr>
          <p:cNvSpPr>
            <a:spLocks noGrp="1"/>
          </p:cNvSpPr>
          <p:nvPr>
            <p:ph idx="1"/>
          </p:nvPr>
        </p:nvSpPr>
        <p:spPr>
          <a:xfrm>
            <a:off x="838200" y="1690687"/>
            <a:ext cx="10515600" cy="4802187"/>
          </a:xfrm>
        </p:spPr>
        <p:txBody>
          <a:bodyPr>
            <a:normAutofit fontScale="92500" lnSpcReduction="10000"/>
          </a:bodyPr>
          <a:lstStyle/>
          <a:p>
            <a:pPr algn="just"/>
            <a:r>
              <a:rPr lang="el-GR" dirty="0"/>
              <a:t>Για τη διατύπωση των προτάσεων δράσεων, οι οποίες όλες γίνονται γραπτώς και εξετάζονται συνολικά, λαμβάνονται υπόψη τα εξής κριτήρια:</a:t>
            </a:r>
          </a:p>
          <a:p>
            <a:pPr lvl="1" algn="just"/>
            <a:r>
              <a:rPr lang="el-GR" dirty="0"/>
              <a:t> η δυνατότητα υλοποίησής τους,</a:t>
            </a:r>
          </a:p>
          <a:p>
            <a:pPr lvl="1" algn="just"/>
            <a:r>
              <a:rPr lang="el-GR" dirty="0"/>
              <a:t>η ποικιλία τους,</a:t>
            </a:r>
          </a:p>
          <a:p>
            <a:pPr lvl="1" algn="just"/>
            <a:r>
              <a:rPr lang="el-GR" dirty="0"/>
              <a:t>το οικοσύστημα φορέων</a:t>
            </a:r>
          </a:p>
          <a:p>
            <a:pPr algn="just"/>
            <a:r>
              <a:rPr lang="el-GR" dirty="0"/>
              <a:t>Όλες οι προτάσεις ανά τάξη ή/και τμήμα συζητιούνται και επιλέγονται με βάση τις προτιμήσεις της πλειοψηφίας των εμπλεκόμενων μαθητών/τριών και αφού ληφθεί υπόψη το πλήθος των δράσεων που μπορεί να υλοποιηθεί ανά τάξη με βάση τον διαθέσιμο χρόνο.</a:t>
            </a:r>
          </a:p>
          <a:p>
            <a:pPr algn="just"/>
            <a:r>
              <a:rPr lang="el-GR" dirty="0"/>
              <a:t>Σε κάθε περίπτωση ο Διευθυντής/ντρια αποφασίζει για τον τελικό κατάλογο, φροντίζοντας να καλύπτεται εύρος ζητημάτων του Προγράμματος Σπουδών Δράσεις Ενεργού Πολίτη στο πλαίσιο της κάθε βαθμίδας και ανάλογα με τη δυναμικότητα του σχολείου.</a:t>
            </a:r>
          </a:p>
          <a:p>
            <a:pPr algn="just"/>
            <a:endParaRPr lang="el-GR" dirty="0"/>
          </a:p>
          <a:p>
            <a:pPr algn="just"/>
            <a:endParaRPr lang="el-GR" dirty="0"/>
          </a:p>
          <a:p>
            <a:pPr marL="0" indent="0">
              <a:buNone/>
            </a:pPr>
            <a:endParaRPr lang="el-GR" dirty="0"/>
          </a:p>
        </p:txBody>
      </p:sp>
    </p:spTree>
    <p:extLst>
      <p:ext uri="{BB962C8B-B14F-4D97-AF65-F5344CB8AC3E}">
        <p14:creationId xmlns:p14="http://schemas.microsoft.com/office/powerpoint/2010/main" val="91196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CDDF47-05F3-0EA8-496B-9EF670782A0D}"/>
              </a:ext>
            </a:extLst>
          </p:cNvPr>
          <p:cNvSpPr>
            <a:spLocks noGrp="1"/>
          </p:cNvSpPr>
          <p:nvPr>
            <p:ph type="title"/>
          </p:nvPr>
        </p:nvSpPr>
        <p:spPr/>
        <p:txBody>
          <a:bodyPr/>
          <a:lstStyle/>
          <a:p>
            <a:r>
              <a:rPr lang="el-GR" dirty="0"/>
              <a:t>Βήματα Υλοποίησης (Οδηγός Εκπαιδευτικού)</a:t>
            </a:r>
          </a:p>
        </p:txBody>
      </p:sp>
      <p:sp>
        <p:nvSpPr>
          <p:cNvPr id="3" name="Θέση περιεχομένου 2">
            <a:extLst>
              <a:ext uri="{FF2B5EF4-FFF2-40B4-BE49-F238E27FC236}">
                <a16:creationId xmlns:a16="http://schemas.microsoft.com/office/drawing/2014/main" id="{9DE667FA-A0C3-CB3A-0874-EBF1A59156AF}"/>
              </a:ext>
            </a:extLst>
          </p:cNvPr>
          <p:cNvSpPr>
            <a:spLocks noGrp="1"/>
          </p:cNvSpPr>
          <p:nvPr>
            <p:ph idx="1"/>
          </p:nvPr>
        </p:nvSpPr>
        <p:spPr/>
        <p:txBody>
          <a:bodyPr>
            <a:normAutofit/>
          </a:bodyPr>
          <a:lstStyle/>
          <a:p>
            <a:pPr marL="0" indent="0" algn="just">
              <a:buNone/>
            </a:pPr>
            <a:r>
              <a:rPr lang="el-GR" dirty="0"/>
              <a:t>Αναφορικά με τον τρόπο υλοποίησης των δράσεων θα πρέπει να επισημανθεί ότι μπορεί να </a:t>
            </a:r>
            <a:r>
              <a:rPr lang="el-GR" u="sng" dirty="0"/>
              <a:t>εφαρμοστεί κατ’ αρχήν σε επίπεδο τμήματος. </a:t>
            </a:r>
            <a:endParaRPr lang="en-US" u="sng" dirty="0"/>
          </a:p>
          <a:p>
            <a:pPr marL="0" indent="0" algn="just">
              <a:buNone/>
            </a:pPr>
            <a:r>
              <a:rPr lang="el-GR" dirty="0"/>
              <a:t>Ωστόσο, η</a:t>
            </a:r>
            <a:r>
              <a:rPr lang="en-US" dirty="0"/>
              <a:t> </a:t>
            </a:r>
            <a:r>
              <a:rPr lang="el-GR" dirty="0"/>
              <a:t>επιθυμητή κατεύθυνση σύμφωνα με τη φιλοσοφία του ΠΣ είναι να συντονιστούν κατάλληλα περισσότερα τμήματα και ηλικιακές ομάδες, πολύ</a:t>
            </a:r>
            <a:r>
              <a:rPr lang="en-US" dirty="0"/>
              <a:t> </a:t>
            </a:r>
            <a:r>
              <a:rPr lang="el-GR" dirty="0"/>
              <a:t>δε περισσότερο, όμορα ή/και απομακρυσμένα μεταξύ τους σχολεία να συνεργαστούν, προκειμένου να αυξήσουν την εμβέλεια της επίδρασης των</a:t>
            </a:r>
            <a:r>
              <a:rPr lang="en-US" dirty="0"/>
              <a:t> </a:t>
            </a:r>
            <a:r>
              <a:rPr lang="el-GR" dirty="0"/>
              <a:t>δράσεων.</a:t>
            </a:r>
          </a:p>
        </p:txBody>
      </p:sp>
    </p:spTree>
    <p:extLst>
      <p:ext uri="{BB962C8B-B14F-4D97-AF65-F5344CB8AC3E}">
        <p14:creationId xmlns:p14="http://schemas.microsoft.com/office/powerpoint/2010/main" val="238388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ABDCAF-BF6F-786B-3586-3C4418D2731E}"/>
              </a:ext>
            </a:extLst>
          </p:cNvPr>
          <p:cNvSpPr>
            <a:spLocks noGrp="1"/>
          </p:cNvSpPr>
          <p:nvPr>
            <p:ph type="title"/>
          </p:nvPr>
        </p:nvSpPr>
        <p:spPr/>
        <p:txBody>
          <a:bodyPr/>
          <a:lstStyle/>
          <a:p>
            <a:r>
              <a:rPr lang="el-GR" dirty="0"/>
              <a:t>Μεθοδολογία Υλοποίησης Δράσεων</a:t>
            </a:r>
          </a:p>
        </p:txBody>
      </p:sp>
      <p:sp>
        <p:nvSpPr>
          <p:cNvPr id="3" name="Θέση περιεχομένου 2">
            <a:extLst>
              <a:ext uri="{FF2B5EF4-FFF2-40B4-BE49-F238E27FC236}">
                <a16:creationId xmlns:a16="http://schemas.microsoft.com/office/drawing/2014/main" id="{C5342D84-C4A8-60BB-3BC8-616F457F509A}"/>
              </a:ext>
            </a:extLst>
          </p:cNvPr>
          <p:cNvSpPr>
            <a:spLocks noGrp="1"/>
          </p:cNvSpPr>
          <p:nvPr>
            <p:ph idx="1"/>
          </p:nvPr>
        </p:nvSpPr>
        <p:spPr>
          <a:xfrm>
            <a:off x="1219941" y="1949914"/>
            <a:ext cx="10515600" cy="4351338"/>
          </a:xfrm>
        </p:spPr>
        <p:txBody>
          <a:bodyPr>
            <a:normAutofit/>
          </a:bodyPr>
          <a:lstStyle/>
          <a:p>
            <a:pPr marL="0" indent="0">
              <a:buNone/>
            </a:pPr>
            <a:r>
              <a:rPr lang="el-GR" dirty="0"/>
              <a:t>Φάσεις:</a:t>
            </a:r>
          </a:p>
          <a:p>
            <a:pPr marL="514350" indent="-514350">
              <a:buFont typeface="+mj-lt"/>
              <a:buAutoNum type="arabicPeriod"/>
            </a:pPr>
            <a:r>
              <a:rPr lang="el-GR" dirty="0"/>
              <a:t>Διερεύνηση </a:t>
            </a:r>
          </a:p>
          <a:p>
            <a:pPr marL="514350" indent="-514350">
              <a:buFont typeface="+mj-lt"/>
              <a:buAutoNum type="arabicPeriod"/>
            </a:pPr>
            <a:r>
              <a:rPr lang="el-GR" dirty="0"/>
              <a:t>Προετοιμασία/Σχεδιασμός</a:t>
            </a:r>
          </a:p>
          <a:p>
            <a:pPr marL="514350" indent="-514350">
              <a:buFont typeface="+mj-lt"/>
              <a:buAutoNum type="arabicPeriod"/>
            </a:pPr>
            <a:r>
              <a:rPr lang="el-GR" dirty="0"/>
              <a:t>Υλοποίηση της Δράσης στο πεδίο</a:t>
            </a:r>
          </a:p>
          <a:p>
            <a:pPr marL="514350" indent="-514350">
              <a:buFont typeface="+mj-lt"/>
              <a:buAutoNum type="arabicPeriod"/>
            </a:pPr>
            <a:r>
              <a:rPr lang="el-GR" dirty="0"/>
              <a:t>Επικοινωνία-Διάχυση</a:t>
            </a:r>
          </a:p>
          <a:p>
            <a:pPr marL="514350" indent="-514350">
              <a:buFont typeface="+mj-lt"/>
              <a:buAutoNum type="arabicPeriod"/>
            </a:pPr>
            <a:r>
              <a:rPr lang="el-GR" dirty="0"/>
              <a:t>Αναστοχασμός</a:t>
            </a:r>
          </a:p>
        </p:txBody>
      </p:sp>
    </p:spTree>
    <p:extLst>
      <p:ext uri="{BB962C8B-B14F-4D97-AF65-F5344CB8AC3E}">
        <p14:creationId xmlns:p14="http://schemas.microsoft.com/office/powerpoint/2010/main" val="1536632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BAB1F5-FD23-BA53-532F-19E196BBAFEA}"/>
              </a:ext>
            </a:extLst>
          </p:cNvPr>
          <p:cNvSpPr>
            <a:spLocks noGrp="1"/>
          </p:cNvSpPr>
          <p:nvPr>
            <p:ph type="title"/>
          </p:nvPr>
        </p:nvSpPr>
        <p:spPr/>
        <p:txBody>
          <a:bodyPr/>
          <a:lstStyle/>
          <a:p>
            <a:r>
              <a:rPr lang="el-GR" dirty="0"/>
              <a:t>Πότε υλοποιούνται οι φάσεις;</a:t>
            </a:r>
          </a:p>
        </p:txBody>
      </p:sp>
      <p:sp>
        <p:nvSpPr>
          <p:cNvPr id="3" name="Θέση περιεχομένου 2">
            <a:extLst>
              <a:ext uri="{FF2B5EF4-FFF2-40B4-BE49-F238E27FC236}">
                <a16:creationId xmlns:a16="http://schemas.microsoft.com/office/drawing/2014/main" id="{99407F69-1860-7552-D06C-2129A1220858}"/>
              </a:ext>
            </a:extLst>
          </p:cNvPr>
          <p:cNvSpPr>
            <a:spLocks noGrp="1"/>
          </p:cNvSpPr>
          <p:nvPr>
            <p:ph idx="1"/>
          </p:nvPr>
        </p:nvSpPr>
        <p:spPr/>
        <p:txBody>
          <a:bodyPr>
            <a:normAutofit lnSpcReduction="10000"/>
          </a:bodyPr>
          <a:lstStyle/>
          <a:p>
            <a:pPr marL="0" indent="0">
              <a:buNone/>
            </a:pPr>
            <a:r>
              <a:rPr lang="el-GR" dirty="0"/>
              <a:t>Οι φάσεις   1. «Διερεύνησης» </a:t>
            </a:r>
          </a:p>
          <a:p>
            <a:pPr marL="0" indent="0">
              <a:buNone/>
            </a:pPr>
            <a:r>
              <a:rPr lang="el-GR" dirty="0"/>
              <a:t>	          2. «Προετοιμασίας/Σχεδιασμού»</a:t>
            </a:r>
          </a:p>
          <a:p>
            <a:pPr marL="0" indent="0">
              <a:buNone/>
            </a:pPr>
            <a:r>
              <a:rPr lang="el-GR" dirty="0"/>
              <a:t>	          5. «Αναστοχασμού» </a:t>
            </a:r>
          </a:p>
          <a:p>
            <a:pPr marL="0" indent="0" algn="just">
              <a:buNone/>
            </a:pPr>
            <a:r>
              <a:rPr lang="el-GR" dirty="0"/>
              <a:t>υλοποιούνται μέσα στην τάξη στο πλαίσιο των διατιθέμενων ωρών ή και σε διασύνδεση με επιμέρους μαθήματα ή/και του Εργαστηρίου Δεξιοτήτων. </a:t>
            </a:r>
          </a:p>
          <a:p>
            <a:pPr marL="0" indent="0">
              <a:buNone/>
            </a:pPr>
            <a:endParaRPr lang="el-GR" dirty="0"/>
          </a:p>
          <a:p>
            <a:pPr marL="0" indent="0">
              <a:buNone/>
            </a:pPr>
            <a:r>
              <a:rPr lang="el-GR" dirty="0"/>
              <a:t>Η φάση  3. «Υλοποίησης» γίνεται εξ αντικειμένου στο πεδίο.»</a:t>
            </a:r>
          </a:p>
          <a:p>
            <a:pPr marL="0" indent="0">
              <a:buNone/>
            </a:pPr>
            <a:r>
              <a:rPr lang="el-GR" dirty="0"/>
              <a:t>Η φάση  4. «Διάχυση/επικοινωνία» μπορεί να είναι μια εκδήλωση/παρουσίαση (δια ζώσης ή εξ αποστάσεως ή υβριδικά)</a:t>
            </a:r>
          </a:p>
        </p:txBody>
      </p:sp>
    </p:spTree>
    <p:extLst>
      <p:ext uri="{BB962C8B-B14F-4D97-AF65-F5344CB8AC3E}">
        <p14:creationId xmlns:p14="http://schemas.microsoft.com/office/powerpoint/2010/main" val="112318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5DF33E-E6A4-837E-4C5A-71B3AE2511CA}"/>
              </a:ext>
            </a:extLst>
          </p:cNvPr>
          <p:cNvSpPr>
            <a:spLocks noGrp="1"/>
          </p:cNvSpPr>
          <p:nvPr>
            <p:ph type="title"/>
          </p:nvPr>
        </p:nvSpPr>
        <p:spPr/>
        <p:txBody>
          <a:bodyPr/>
          <a:lstStyle/>
          <a:p>
            <a:r>
              <a:rPr lang="el-GR" dirty="0"/>
              <a:t>1. Διερεύνηση</a:t>
            </a:r>
            <a:br>
              <a:rPr lang="el-GR" dirty="0"/>
            </a:br>
            <a:endParaRPr lang="el-GR" dirty="0"/>
          </a:p>
        </p:txBody>
      </p:sp>
      <p:sp>
        <p:nvSpPr>
          <p:cNvPr id="3" name="Θέση περιεχομένου 2">
            <a:extLst>
              <a:ext uri="{FF2B5EF4-FFF2-40B4-BE49-F238E27FC236}">
                <a16:creationId xmlns:a16="http://schemas.microsoft.com/office/drawing/2014/main" id="{303152E6-2755-4EC7-8A4D-319F00AF7B50}"/>
              </a:ext>
            </a:extLst>
          </p:cNvPr>
          <p:cNvSpPr>
            <a:spLocks noGrp="1"/>
          </p:cNvSpPr>
          <p:nvPr>
            <p:ph idx="1"/>
          </p:nvPr>
        </p:nvSpPr>
        <p:spPr>
          <a:xfrm>
            <a:off x="918098" y="1690688"/>
            <a:ext cx="10515600" cy="4351338"/>
          </a:xfrm>
        </p:spPr>
        <p:txBody>
          <a:bodyPr>
            <a:normAutofit/>
          </a:bodyPr>
          <a:lstStyle/>
          <a:p>
            <a:pPr marL="0" indent="0" algn="just">
              <a:buNone/>
            </a:pPr>
            <a:r>
              <a:rPr lang="el-GR" dirty="0"/>
              <a:t>Συνεργασία του/της εκπαιδευτικού με τους μαθητές/τριες, κατόπιν συζήτησης και ανταλλαγής ιδεών και προτάσεων, οδηγεί στην:</a:t>
            </a:r>
          </a:p>
          <a:p>
            <a:pPr marL="0" indent="0" algn="just">
              <a:buNone/>
            </a:pPr>
            <a:endParaRPr lang="el-GR" dirty="0"/>
          </a:p>
          <a:p>
            <a:pPr lvl="1" algn="just"/>
            <a:r>
              <a:rPr lang="el-GR" dirty="0"/>
              <a:t>εξειδίκευση του θέματος της δράσης </a:t>
            </a:r>
          </a:p>
          <a:p>
            <a:pPr lvl="1" algn="just"/>
            <a:r>
              <a:rPr lang="el-GR" dirty="0"/>
              <a:t>σύνδεση του θέματος με προηγούμενες γνώσεις </a:t>
            </a:r>
          </a:p>
          <a:p>
            <a:pPr lvl="1" algn="just"/>
            <a:r>
              <a:rPr lang="el-GR" dirty="0"/>
              <a:t>εφαρμογή ποικίλων μορφών έρευνας (αναζήτηση πληροφοριών, μικρής έκτασης δημοσκοπήσεις, μελέτη βιβλιογραφίας) προκειμένου να καταλήξουν στις αποφάσεις τους.</a:t>
            </a:r>
          </a:p>
        </p:txBody>
      </p:sp>
    </p:spTree>
    <p:extLst>
      <p:ext uri="{BB962C8B-B14F-4D97-AF65-F5344CB8AC3E}">
        <p14:creationId xmlns:p14="http://schemas.microsoft.com/office/powerpoint/2010/main" val="267261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818A60-7EE1-DC1A-9897-5483E2CD1DC6}"/>
              </a:ext>
            </a:extLst>
          </p:cNvPr>
          <p:cNvSpPr>
            <a:spLocks noGrp="1"/>
          </p:cNvSpPr>
          <p:nvPr>
            <p:ph type="title"/>
          </p:nvPr>
        </p:nvSpPr>
        <p:spPr/>
        <p:txBody>
          <a:bodyPr/>
          <a:lstStyle/>
          <a:p>
            <a:r>
              <a:rPr lang="el-GR" dirty="0"/>
              <a:t>2. Προετοιμασία/Σχεδιασμός</a:t>
            </a:r>
          </a:p>
        </p:txBody>
      </p:sp>
      <p:sp>
        <p:nvSpPr>
          <p:cNvPr id="3" name="Θέση περιεχομένου 2">
            <a:extLst>
              <a:ext uri="{FF2B5EF4-FFF2-40B4-BE49-F238E27FC236}">
                <a16:creationId xmlns:a16="http://schemas.microsoft.com/office/drawing/2014/main" id="{CC461A83-060A-F714-F309-88B533FC5EAC}"/>
              </a:ext>
            </a:extLst>
          </p:cNvPr>
          <p:cNvSpPr>
            <a:spLocks noGrp="1"/>
          </p:cNvSpPr>
          <p:nvPr>
            <p:ph idx="1"/>
          </p:nvPr>
        </p:nvSpPr>
        <p:spPr>
          <a:xfrm>
            <a:off x="660646" y="1763481"/>
            <a:ext cx="10515600" cy="4351338"/>
          </a:xfrm>
        </p:spPr>
        <p:txBody>
          <a:bodyPr>
            <a:normAutofit/>
          </a:bodyPr>
          <a:lstStyle/>
          <a:p>
            <a:pPr marL="0" indent="0" algn="just">
              <a:buNone/>
            </a:pPr>
            <a:r>
              <a:rPr lang="el-GR" dirty="0"/>
              <a:t>Σχεδιάζεται συλλογικά η δράση ως προς τις επιμέρους φάσεις της και επιλέγονται οι φορείς ή/και τα πρόσωπα τα οποία θα συνδράμουν στην υλοποίηση της.</a:t>
            </a:r>
          </a:p>
          <a:p>
            <a:pPr algn="just"/>
            <a:r>
              <a:rPr lang="el-GR" dirty="0"/>
              <a:t>Σχεδιάζεται το πλήρες πλάνο της δράσης σε βήματα με αντίστοιχο χρονοπρογραμματισμό. </a:t>
            </a:r>
          </a:p>
          <a:p>
            <a:pPr algn="just"/>
            <a:r>
              <a:rPr lang="el-GR" dirty="0"/>
              <a:t>Αναλυτικός αλλά και ευέλικτος σχεδιασμός</a:t>
            </a:r>
          </a:p>
          <a:p>
            <a:pPr algn="just"/>
            <a:r>
              <a:rPr lang="el-GR" dirty="0"/>
              <a:t>Ενεργός ο ρόλος των μαθητών</a:t>
            </a:r>
          </a:p>
        </p:txBody>
      </p:sp>
    </p:spTree>
    <p:extLst>
      <p:ext uri="{BB962C8B-B14F-4D97-AF65-F5344CB8AC3E}">
        <p14:creationId xmlns:p14="http://schemas.microsoft.com/office/powerpoint/2010/main" val="365384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A7D37DE-0622-147C-E175-F92B361DF785}"/>
              </a:ext>
            </a:extLst>
          </p:cNvPr>
          <p:cNvSpPr>
            <a:spLocks noGrp="1"/>
          </p:cNvSpPr>
          <p:nvPr>
            <p:ph idx="1"/>
          </p:nvPr>
        </p:nvSpPr>
        <p:spPr>
          <a:xfrm>
            <a:off x="1566169" y="1150922"/>
            <a:ext cx="9513163" cy="3154748"/>
          </a:xfrm>
        </p:spPr>
        <p:txBody>
          <a:bodyPr>
            <a:normAutofit/>
          </a:bodyPr>
          <a:lstStyle/>
          <a:p>
            <a:pPr marL="0" indent="0">
              <a:buNone/>
            </a:pPr>
            <a:endParaRPr lang="el-GR" dirty="0"/>
          </a:p>
          <a:p>
            <a:pPr marL="0" indent="0">
              <a:buNone/>
            </a:pPr>
            <a:endParaRPr lang="el-GR" dirty="0"/>
          </a:p>
          <a:p>
            <a:pPr marL="0" indent="0">
              <a:buNone/>
            </a:pPr>
            <a:endParaRPr lang="el-GR" dirty="0"/>
          </a:p>
          <a:p>
            <a:pPr marL="0" indent="0" algn="ctr">
              <a:buNone/>
            </a:pPr>
            <a:r>
              <a:rPr lang="el-GR" dirty="0"/>
              <a:t>Ο σκοπός της σύντομής εισήγησης είναι η παρουσίαση βασικών ζητημάτων εφαρμογής του Νέου προγράμματος Σπουδών</a:t>
            </a:r>
          </a:p>
          <a:p>
            <a:pPr marL="0" indent="0">
              <a:buNone/>
            </a:pPr>
            <a:endParaRPr lang="el-GR" dirty="0"/>
          </a:p>
        </p:txBody>
      </p:sp>
    </p:spTree>
    <p:extLst>
      <p:ext uri="{BB962C8B-B14F-4D97-AF65-F5344CB8AC3E}">
        <p14:creationId xmlns:p14="http://schemas.microsoft.com/office/powerpoint/2010/main" val="3153704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C723CC-87D7-D752-30E7-C3489605F2A0}"/>
              </a:ext>
            </a:extLst>
          </p:cNvPr>
          <p:cNvSpPr>
            <a:spLocks noGrp="1"/>
          </p:cNvSpPr>
          <p:nvPr>
            <p:ph type="title"/>
          </p:nvPr>
        </p:nvSpPr>
        <p:spPr/>
        <p:txBody>
          <a:bodyPr/>
          <a:lstStyle/>
          <a:p>
            <a:r>
              <a:rPr lang="el-GR" dirty="0"/>
              <a:t>3. Υλοποίηση της Δράσης στο πεδίο</a:t>
            </a:r>
          </a:p>
        </p:txBody>
      </p:sp>
      <p:sp>
        <p:nvSpPr>
          <p:cNvPr id="4" name="Θέση περιεχομένου 3">
            <a:extLst>
              <a:ext uri="{FF2B5EF4-FFF2-40B4-BE49-F238E27FC236}">
                <a16:creationId xmlns:a16="http://schemas.microsoft.com/office/drawing/2014/main" id="{7D0B1715-1B45-C3B5-72EB-4581A97E3FA4}"/>
              </a:ext>
            </a:extLst>
          </p:cNvPr>
          <p:cNvSpPr txBox="1">
            <a:spLocks noGrp="1"/>
          </p:cNvSpPr>
          <p:nvPr>
            <p:ph idx="1"/>
          </p:nvPr>
        </p:nvSpPr>
        <p:spPr>
          <a:xfrm>
            <a:off x="838200" y="1825625"/>
            <a:ext cx="10515600" cy="867930"/>
          </a:xfrm>
          <a:prstGeom prst="rect">
            <a:avLst/>
          </a:prstGeom>
          <a:noFill/>
        </p:spPr>
        <p:txBody>
          <a:bodyPr wrap="square">
            <a:spAutoFit/>
          </a:bodyPr>
          <a:lstStyle/>
          <a:p>
            <a:pPr marL="0" indent="0" algn="just">
              <a:buNone/>
            </a:pPr>
            <a:r>
              <a:rPr lang="el-GR" sz="2800" dirty="0"/>
              <a:t>Η φάση της «Υλοποίησης» πραγματοποιείται εξ αντικειμένου στο πεδίο </a:t>
            </a:r>
          </a:p>
        </p:txBody>
      </p:sp>
      <p:sp>
        <p:nvSpPr>
          <p:cNvPr id="6" name="TextBox 5">
            <a:extLst>
              <a:ext uri="{FF2B5EF4-FFF2-40B4-BE49-F238E27FC236}">
                <a16:creationId xmlns:a16="http://schemas.microsoft.com/office/drawing/2014/main" id="{3F318271-FDBA-2677-FA46-1E72981109A0}"/>
              </a:ext>
            </a:extLst>
          </p:cNvPr>
          <p:cNvSpPr txBox="1"/>
          <p:nvPr/>
        </p:nvSpPr>
        <p:spPr>
          <a:xfrm>
            <a:off x="1217720" y="2828492"/>
            <a:ext cx="10136080" cy="2246769"/>
          </a:xfrm>
          <a:prstGeom prst="rect">
            <a:avLst/>
          </a:prstGeom>
          <a:noFill/>
        </p:spPr>
        <p:txBody>
          <a:bodyPr wrap="square">
            <a:spAutoFit/>
          </a:bodyPr>
          <a:lstStyle/>
          <a:p>
            <a:pPr marL="285750" indent="-285750" algn="just">
              <a:buFont typeface="Wingdings" panose="05000000000000000000" pitchFamily="2" charset="2"/>
              <a:buChar char="§"/>
            </a:pPr>
            <a:r>
              <a:rPr lang="el-GR" sz="2800" dirty="0"/>
              <a:t>Στο πλαίσιο σχολικής κοινότητας (π.χ. ωρών σε διδακτικό αντικείμενο / αισθητική αναβάθμιση σχολείου)</a:t>
            </a:r>
          </a:p>
          <a:p>
            <a:pPr marL="285750" indent="-285750" algn="just">
              <a:buFont typeface="Wingdings" panose="05000000000000000000" pitchFamily="2" charset="2"/>
              <a:buChar char="§"/>
            </a:pPr>
            <a:r>
              <a:rPr lang="el-GR" sz="2800" dirty="0"/>
              <a:t>Στο πλαίσιο κοινότητας – γειτονιάς (π.χ. </a:t>
            </a:r>
            <a:r>
              <a:rPr lang="el-GR" sz="2800" dirty="0" err="1"/>
              <a:t>δεντροφύτευση</a:t>
            </a:r>
            <a:r>
              <a:rPr lang="el-GR" sz="2800" dirty="0"/>
              <a:t>)</a:t>
            </a:r>
          </a:p>
          <a:p>
            <a:pPr marL="285750" indent="-285750" algn="just">
              <a:buFont typeface="Wingdings" panose="05000000000000000000" pitchFamily="2" charset="2"/>
              <a:buChar char="§"/>
            </a:pPr>
            <a:r>
              <a:rPr lang="el-GR" sz="2800" dirty="0"/>
              <a:t>Στο πλαίσιο χώρας/διεθνή χώρο (π.χ. αποστολή φαρμάκων)</a:t>
            </a:r>
          </a:p>
          <a:p>
            <a:pPr marL="285750" indent="-285750" algn="just">
              <a:buFont typeface="Wingdings" panose="05000000000000000000" pitchFamily="2" charset="2"/>
              <a:buChar char="§"/>
            </a:pPr>
            <a:r>
              <a:rPr lang="el-GR" sz="2800" dirty="0"/>
              <a:t>Στον ψηφιακό κόσμο (δημιουργία εφαρμογής)</a:t>
            </a:r>
          </a:p>
        </p:txBody>
      </p:sp>
    </p:spTree>
    <p:extLst>
      <p:ext uri="{BB962C8B-B14F-4D97-AF65-F5344CB8AC3E}">
        <p14:creationId xmlns:p14="http://schemas.microsoft.com/office/powerpoint/2010/main" val="2158324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BD08C5-052A-D6D4-B239-92BC88321488}"/>
              </a:ext>
            </a:extLst>
          </p:cNvPr>
          <p:cNvSpPr>
            <a:spLocks noGrp="1"/>
          </p:cNvSpPr>
          <p:nvPr>
            <p:ph type="title"/>
          </p:nvPr>
        </p:nvSpPr>
        <p:spPr/>
        <p:txBody>
          <a:bodyPr/>
          <a:lstStyle/>
          <a:p>
            <a:r>
              <a:rPr lang="el-GR" dirty="0"/>
              <a:t>4. Επικοινωνία-Διάχυση</a:t>
            </a:r>
          </a:p>
        </p:txBody>
      </p:sp>
      <p:sp>
        <p:nvSpPr>
          <p:cNvPr id="3" name="Θέση περιεχομένου 2">
            <a:extLst>
              <a:ext uri="{FF2B5EF4-FFF2-40B4-BE49-F238E27FC236}">
                <a16:creationId xmlns:a16="http://schemas.microsoft.com/office/drawing/2014/main" id="{397A893C-7CD2-A6A4-3A07-9A31B68A4C77}"/>
              </a:ext>
            </a:extLst>
          </p:cNvPr>
          <p:cNvSpPr>
            <a:spLocks noGrp="1"/>
          </p:cNvSpPr>
          <p:nvPr>
            <p:ph idx="1"/>
          </p:nvPr>
        </p:nvSpPr>
        <p:spPr/>
        <p:txBody>
          <a:bodyPr>
            <a:normAutofit lnSpcReduction="10000"/>
          </a:bodyPr>
          <a:lstStyle/>
          <a:p>
            <a:pPr algn="just"/>
            <a:r>
              <a:rPr lang="el-GR" dirty="0"/>
              <a:t>Κατά το στάδιο αυτό οι μαθητές/τριες σε συνεργασία με τους εμπλεκόμενους/ες εκπαιδευτικούς παρουσιάζουν τη δράση στη σχολική κοινότητα, την τοπική κοινωνία ή/και ευρύτερα επιλέγοντας τα πλέον πρόσφορα σε αυτούς και το σχολείο μέσα.</a:t>
            </a:r>
          </a:p>
          <a:p>
            <a:pPr algn="just"/>
            <a:r>
              <a:rPr lang="el-GR" dirty="0"/>
              <a:t>Η διαδικασία μπορεί να γίνει είτε δια ζώσης είτε μέσω της χρήσης ψηφιακών μέσων ή και συνδυαστικά. </a:t>
            </a:r>
          </a:p>
          <a:p>
            <a:pPr algn="just"/>
            <a:endParaRPr lang="el-GR" dirty="0"/>
          </a:p>
          <a:p>
            <a:pPr algn="just"/>
            <a:r>
              <a:rPr lang="el-GR" dirty="0"/>
              <a:t>Π.χ. Πολιτιστικά δρώμενα, δημοσιεύσεις, παρουσιάσεις, αφίσες, εικαστικά έργα, </a:t>
            </a:r>
            <a:r>
              <a:rPr lang="el-GR" dirty="0" err="1"/>
              <a:t>ιστολόγια</a:t>
            </a:r>
            <a:r>
              <a:rPr lang="el-GR" dirty="0"/>
              <a:t>, αναρτήσεις στα μέσα κοινωνικής δικτύωσης, βίντεο κ.λπ., ανάλογα με τη φύση και το περιεχόμενο του κάθε Δράσης</a:t>
            </a:r>
          </a:p>
        </p:txBody>
      </p:sp>
    </p:spTree>
    <p:extLst>
      <p:ext uri="{BB962C8B-B14F-4D97-AF65-F5344CB8AC3E}">
        <p14:creationId xmlns:p14="http://schemas.microsoft.com/office/powerpoint/2010/main" val="3049304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2F93DF-0E93-F426-A605-56B1F9A1F805}"/>
              </a:ext>
            </a:extLst>
          </p:cNvPr>
          <p:cNvSpPr>
            <a:spLocks noGrp="1"/>
          </p:cNvSpPr>
          <p:nvPr>
            <p:ph type="title"/>
          </p:nvPr>
        </p:nvSpPr>
        <p:spPr/>
        <p:txBody>
          <a:bodyPr/>
          <a:lstStyle/>
          <a:p>
            <a:r>
              <a:rPr lang="el-GR" dirty="0"/>
              <a:t>5. Αναστοχασμός</a:t>
            </a:r>
          </a:p>
        </p:txBody>
      </p:sp>
      <p:sp>
        <p:nvSpPr>
          <p:cNvPr id="3" name="Θέση περιεχομένου 2">
            <a:extLst>
              <a:ext uri="{FF2B5EF4-FFF2-40B4-BE49-F238E27FC236}">
                <a16:creationId xmlns:a16="http://schemas.microsoft.com/office/drawing/2014/main" id="{5983FA7E-10E7-A9F5-79B4-548FE3B5CA72}"/>
              </a:ext>
            </a:extLst>
          </p:cNvPr>
          <p:cNvSpPr>
            <a:spLocks noGrp="1"/>
          </p:cNvSpPr>
          <p:nvPr>
            <p:ph idx="1"/>
          </p:nvPr>
        </p:nvSpPr>
        <p:spPr/>
        <p:txBody>
          <a:bodyPr>
            <a:normAutofit/>
          </a:bodyPr>
          <a:lstStyle/>
          <a:p>
            <a:pPr marL="0" indent="0" algn="just">
              <a:buNone/>
            </a:pPr>
            <a:r>
              <a:rPr lang="el-GR" dirty="0"/>
              <a:t>Συμπεράσματα ως προς τη δράση και την πραγματοποίηση των δραστηριοτήτων της, </a:t>
            </a:r>
          </a:p>
          <a:p>
            <a:pPr marL="0" indent="0" algn="just">
              <a:buNone/>
            </a:pPr>
            <a:endParaRPr lang="el-GR" dirty="0"/>
          </a:p>
          <a:p>
            <a:pPr lvl="1"/>
            <a:r>
              <a:rPr lang="el-GR" dirty="0"/>
              <a:t>προτείνονται τρόποι για βελτίωση, </a:t>
            </a:r>
          </a:p>
          <a:p>
            <a:pPr lvl="1"/>
            <a:r>
              <a:rPr lang="el-GR" dirty="0"/>
              <a:t>αναλύονται συναισθήματα, </a:t>
            </a:r>
          </a:p>
          <a:p>
            <a:pPr lvl="1"/>
            <a:r>
              <a:rPr lang="el-GR" dirty="0"/>
              <a:t>καταγράφονται γνώσεις και εμπειρίες</a:t>
            </a:r>
          </a:p>
        </p:txBody>
      </p:sp>
    </p:spTree>
    <p:extLst>
      <p:ext uri="{BB962C8B-B14F-4D97-AF65-F5344CB8AC3E}">
        <p14:creationId xmlns:p14="http://schemas.microsoft.com/office/powerpoint/2010/main" val="173049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6246EC0-4DAC-489E-8E6C-F245DEC581A6}"/>
              </a:ext>
            </a:extLst>
          </p:cNvPr>
          <p:cNvPicPr>
            <a:picLocks noChangeAspect="1"/>
          </p:cNvPicPr>
          <p:nvPr/>
        </p:nvPicPr>
        <p:blipFill>
          <a:blip r:embed="rId2"/>
          <a:stretch>
            <a:fillRect/>
          </a:stretch>
        </p:blipFill>
        <p:spPr>
          <a:xfrm>
            <a:off x="346228" y="497203"/>
            <a:ext cx="4767309" cy="6249826"/>
          </a:xfrm>
          <a:prstGeom prst="rect">
            <a:avLst/>
          </a:prstGeom>
        </p:spPr>
      </p:pic>
      <p:pic>
        <p:nvPicPr>
          <p:cNvPr id="6" name="Εικόνα 5">
            <a:extLst>
              <a:ext uri="{FF2B5EF4-FFF2-40B4-BE49-F238E27FC236}">
                <a16:creationId xmlns:a16="http://schemas.microsoft.com/office/drawing/2014/main" id="{16210D59-1A62-8843-0735-92E0213B658E}"/>
              </a:ext>
            </a:extLst>
          </p:cNvPr>
          <p:cNvPicPr>
            <a:picLocks noChangeAspect="1"/>
          </p:cNvPicPr>
          <p:nvPr/>
        </p:nvPicPr>
        <p:blipFill>
          <a:blip r:embed="rId3"/>
          <a:stretch>
            <a:fillRect/>
          </a:stretch>
        </p:blipFill>
        <p:spPr>
          <a:xfrm>
            <a:off x="5425273" y="1459941"/>
            <a:ext cx="6153150" cy="4324350"/>
          </a:xfrm>
          <a:prstGeom prst="rect">
            <a:avLst/>
          </a:prstGeom>
        </p:spPr>
      </p:pic>
      <p:sp>
        <p:nvSpPr>
          <p:cNvPr id="8" name="Τίτλος 1">
            <a:extLst>
              <a:ext uri="{FF2B5EF4-FFF2-40B4-BE49-F238E27FC236}">
                <a16:creationId xmlns:a16="http://schemas.microsoft.com/office/drawing/2014/main" id="{6D1E3F99-08D0-3983-3FF4-41523CFE6E26}"/>
              </a:ext>
            </a:extLst>
          </p:cNvPr>
          <p:cNvSpPr>
            <a:spLocks noGrp="1"/>
          </p:cNvSpPr>
          <p:nvPr>
            <p:ph type="title"/>
          </p:nvPr>
        </p:nvSpPr>
        <p:spPr>
          <a:xfrm>
            <a:off x="4256103" y="110971"/>
            <a:ext cx="7844161" cy="238557"/>
          </a:xfrm>
        </p:spPr>
        <p:txBody>
          <a:bodyPr>
            <a:noAutofit/>
          </a:bodyPr>
          <a:lstStyle/>
          <a:p>
            <a:r>
              <a:rPr lang="el-GR" sz="2000" dirty="0"/>
              <a:t>Παράδειγμα από οδηγό εκπαιδευτικού</a:t>
            </a:r>
          </a:p>
        </p:txBody>
      </p:sp>
    </p:spTree>
    <p:extLst>
      <p:ext uri="{BB962C8B-B14F-4D97-AF65-F5344CB8AC3E}">
        <p14:creationId xmlns:p14="http://schemas.microsoft.com/office/powerpoint/2010/main" val="1286232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65496C5-5F57-0B29-205B-601B9266EE87}"/>
              </a:ext>
            </a:extLst>
          </p:cNvPr>
          <p:cNvPicPr>
            <a:picLocks noChangeAspect="1"/>
          </p:cNvPicPr>
          <p:nvPr/>
        </p:nvPicPr>
        <p:blipFill>
          <a:blip r:embed="rId2"/>
          <a:stretch>
            <a:fillRect/>
          </a:stretch>
        </p:blipFill>
        <p:spPr>
          <a:xfrm>
            <a:off x="179908" y="86482"/>
            <a:ext cx="4463017" cy="4003475"/>
          </a:xfrm>
          <a:prstGeom prst="rect">
            <a:avLst/>
          </a:prstGeom>
        </p:spPr>
      </p:pic>
      <p:pic>
        <p:nvPicPr>
          <p:cNvPr id="6" name="Εικόνα 5">
            <a:extLst>
              <a:ext uri="{FF2B5EF4-FFF2-40B4-BE49-F238E27FC236}">
                <a16:creationId xmlns:a16="http://schemas.microsoft.com/office/drawing/2014/main" id="{1304E94A-87C7-EE6F-C273-C722FB60CE80}"/>
              </a:ext>
            </a:extLst>
          </p:cNvPr>
          <p:cNvPicPr>
            <a:picLocks noChangeAspect="1"/>
          </p:cNvPicPr>
          <p:nvPr/>
        </p:nvPicPr>
        <p:blipFill>
          <a:blip r:embed="rId3"/>
          <a:stretch>
            <a:fillRect/>
          </a:stretch>
        </p:blipFill>
        <p:spPr>
          <a:xfrm>
            <a:off x="179908" y="4089957"/>
            <a:ext cx="4634862" cy="2768043"/>
          </a:xfrm>
          <a:prstGeom prst="rect">
            <a:avLst/>
          </a:prstGeom>
        </p:spPr>
      </p:pic>
      <p:pic>
        <p:nvPicPr>
          <p:cNvPr id="10" name="Εικόνα 9">
            <a:extLst>
              <a:ext uri="{FF2B5EF4-FFF2-40B4-BE49-F238E27FC236}">
                <a16:creationId xmlns:a16="http://schemas.microsoft.com/office/drawing/2014/main" id="{74B49E85-6B48-E5AE-D143-98C8A0CBA3C7}"/>
              </a:ext>
            </a:extLst>
          </p:cNvPr>
          <p:cNvPicPr>
            <a:picLocks noChangeAspect="1"/>
          </p:cNvPicPr>
          <p:nvPr/>
        </p:nvPicPr>
        <p:blipFill>
          <a:blip r:embed="rId4"/>
          <a:stretch>
            <a:fillRect/>
          </a:stretch>
        </p:blipFill>
        <p:spPr>
          <a:xfrm>
            <a:off x="5657320" y="584135"/>
            <a:ext cx="5535370" cy="1058233"/>
          </a:xfrm>
          <a:prstGeom prst="rect">
            <a:avLst/>
          </a:prstGeom>
        </p:spPr>
      </p:pic>
      <p:pic>
        <p:nvPicPr>
          <p:cNvPr id="12" name="Εικόνα 11">
            <a:extLst>
              <a:ext uri="{FF2B5EF4-FFF2-40B4-BE49-F238E27FC236}">
                <a16:creationId xmlns:a16="http://schemas.microsoft.com/office/drawing/2014/main" id="{07E05A4F-E968-749D-E9E9-12C104FE0FA1}"/>
              </a:ext>
            </a:extLst>
          </p:cNvPr>
          <p:cNvPicPr>
            <a:picLocks noChangeAspect="1"/>
          </p:cNvPicPr>
          <p:nvPr/>
        </p:nvPicPr>
        <p:blipFill>
          <a:blip r:embed="rId5"/>
          <a:stretch>
            <a:fillRect/>
          </a:stretch>
        </p:blipFill>
        <p:spPr>
          <a:xfrm>
            <a:off x="5657320" y="1458352"/>
            <a:ext cx="5422013" cy="5090246"/>
          </a:xfrm>
          <a:prstGeom prst="rect">
            <a:avLst/>
          </a:prstGeom>
        </p:spPr>
      </p:pic>
    </p:spTree>
    <p:extLst>
      <p:ext uri="{BB962C8B-B14F-4D97-AF65-F5344CB8AC3E}">
        <p14:creationId xmlns:p14="http://schemas.microsoft.com/office/powerpoint/2010/main" val="3172395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D78540-0744-F740-308A-928F971C875C}"/>
              </a:ext>
            </a:extLst>
          </p:cNvPr>
          <p:cNvSpPr>
            <a:spLocks noGrp="1"/>
          </p:cNvSpPr>
          <p:nvPr>
            <p:ph type="title"/>
          </p:nvPr>
        </p:nvSpPr>
        <p:spPr/>
        <p:txBody>
          <a:bodyPr/>
          <a:lstStyle/>
          <a:p>
            <a:r>
              <a:rPr lang="el-GR" dirty="0"/>
              <a:t>Το Εργαστήριο μας</a:t>
            </a:r>
          </a:p>
        </p:txBody>
      </p:sp>
      <p:sp>
        <p:nvSpPr>
          <p:cNvPr id="3" name="Θέση περιεχομένου 2">
            <a:extLst>
              <a:ext uri="{FF2B5EF4-FFF2-40B4-BE49-F238E27FC236}">
                <a16:creationId xmlns:a16="http://schemas.microsoft.com/office/drawing/2014/main" id="{D80C7BA9-EDB1-96A2-E60F-7F34E4F8475D}"/>
              </a:ext>
            </a:extLst>
          </p:cNvPr>
          <p:cNvSpPr>
            <a:spLocks noGrp="1"/>
          </p:cNvSpPr>
          <p:nvPr>
            <p:ph idx="1"/>
          </p:nvPr>
        </p:nvSpPr>
        <p:spPr/>
        <p:txBody>
          <a:bodyPr/>
          <a:lstStyle/>
          <a:p>
            <a:pPr marL="0" indent="0">
              <a:buNone/>
            </a:pPr>
            <a:r>
              <a:rPr lang="el-GR" dirty="0"/>
              <a:t>Ένα παράδειγμα για τη φάση της Διερεύνησης (μέσα από Βιωματικό παιχνίδι)</a:t>
            </a:r>
          </a:p>
          <a:p>
            <a:pPr marL="0" indent="0">
              <a:buNone/>
            </a:pPr>
            <a:endParaRPr lang="el-GR" dirty="0"/>
          </a:p>
          <a:p>
            <a:pPr marL="0" indent="0">
              <a:buNone/>
            </a:pPr>
            <a:r>
              <a:rPr lang="el-GR" dirty="0"/>
              <a:t>Ομάδες εργασίες για Σχεδιασμό και Υλοποίηση</a:t>
            </a:r>
          </a:p>
          <a:p>
            <a:pPr marL="0" indent="0">
              <a:buNone/>
            </a:pPr>
            <a:endParaRPr lang="el-GR" dirty="0"/>
          </a:p>
          <a:p>
            <a:pPr marL="0" indent="0">
              <a:buNone/>
            </a:pPr>
            <a:r>
              <a:rPr lang="el-GR" dirty="0"/>
              <a:t>Παρουσίαση εργασιών ομάδων</a:t>
            </a:r>
          </a:p>
          <a:p>
            <a:pPr marL="0" indent="0">
              <a:buNone/>
            </a:pPr>
            <a:endParaRPr lang="el-GR" dirty="0"/>
          </a:p>
          <a:p>
            <a:pPr marL="0" indent="0">
              <a:buNone/>
            </a:pPr>
            <a:r>
              <a:rPr lang="el-GR" dirty="0"/>
              <a:t>Συζήτηση Αναστοχασμός</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2060080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FEFE362D-155C-D4EB-29C8-08FDFDAB0D23}"/>
              </a:ext>
            </a:extLst>
          </p:cNvPr>
          <p:cNvPicPr>
            <a:picLocks noGrp="1" noChangeAspect="1"/>
          </p:cNvPicPr>
          <p:nvPr>
            <p:ph idx="1"/>
          </p:nvPr>
        </p:nvPicPr>
        <p:blipFill>
          <a:blip r:embed="rId2"/>
          <a:stretch>
            <a:fillRect/>
          </a:stretch>
        </p:blipFill>
        <p:spPr>
          <a:xfrm>
            <a:off x="-7679" y="820929"/>
            <a:ext cx="12199679" cy="5216141"/>
          </a:xfrm>
        </p:spPr>
      </p:pic>
      <p:sp>
        <p:nvSpPr>
          <p:cNvPr id="11" name="TextBox 10">
            <a:extLst>
              <a:ext uri="{FF2B5EF4-FFF2-40B4-BE49-F238E27FC236}">
                <a16:creationId xmlns:a16="http://schemas.microsoft.com/office/drawing/2014/main" id="{3D3B7F12-BD14-DEDC-36DE-2E8B2E8D750B}"/>
              </a:ext>
            </a:extLst>
          </p:cNvPr>
          <p:cNvSpPr txBox="1"/>
          <p:nvPr/>
        </p:nvSpPr>
        <p:spPr>
          <a:xfrm>
            <a:off x="830063" y="273789"/>
            <a:ext cx="6098958" cy="369332"/>
          </a:xfrm>
          <a:prstGeom prst="rect">
            <a:avLst/>
          </a:prstGeom>
          <a:noFill/>
        </p:spPr>
        <p:txBody>
          <a:bodyPr wrap="square">
            <a:spAutoFit/>
          </a:bodyPr>
          <a:lstStyle/>
          <a:p>
            <a:r>
              <a:rPr lang="el-GR" dirty="0">
                <a:hlinkClick r:id="rId3"/>
              </a:rPr>
              <a:t>https://act.digitalschool.gov.gr/</a:t>
            </a:r>
            <a:endParaRPr lang="el-GR" dirty="0"/>
          </a:p>
        </p:txBody>
      </p:sp>
    </p:spTree>
    <p:extLst>
      <p:ext uri="{BB962C8B-B14F-4D97-AF65-F5344CB8AC3E}">
        <p14:creationId xmlns:p14="http://schemas.microsoft.com/office/powerpoint/2010/main" val="66289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95F0126-12FA-59AA-4DB3-8B0930B52C82}"/>
              </a:ext>
            </a:extLst>
          </p:cNvPr>
          <p:cNvSpPr txBox="1"/>
          <p:nvPr/>
        </p:nvSpPr>
        <p:spPr>
          <a:xfrm>
            <a:off x="989121" y="949910"/>
            <a:ext cx="4754732" cy="370596"/>
          </a:xfrm>
          <a:prstGeom prst="rect">
            <a:avLst/>
          </a:prstGeom>
          <a:noFill/>
        </p:spPr>
        <p:txBody>
          <a:bodyPr wrap="square">
            <a:spAutoFit/>
          </a:bodyPr>
          <a:lstStyle/>
          <a:p>
            <a:r>
              <a:rPr lang="el-GR" dirty="0">
                <a:hlinkClick r:id="rId2"/>
              </a:rPr>
              <a:t>https://act.digitalschool.gov.gr/thesmiko-plaisio/</a:t>
            </a:r>
            <a:endParaRPr lang="el-GR" dirty="0"/>
          </a:p>
        </p:txBody>
      </p:sp>
      <p:pic>
        <p:nvPicPr>
          <p:cNvPr id="3" name="Εικόνα 2">
            <a:extLst>
              <a:ext uri="{FF2B5EF4-FFF2-40B4-BE49-F238E27FC236}">
                <a16:creationId xmlns:a16="http://schemas.microsoft.com/office/drawing/2014/main" id="{8028D1A8-2FC9-C831-63EC-93D8D28A71FE}"/>
              </a:ext>
            </a:extLst>
          </p:cNvPr>
          <p:cNvPicPr>
            <a:picLocks noChangeAspect="1"/>
          </p:cNvPicPr>
          <p:nvPr/>
        </p:nvPicPr>
        <p:blipFill>
          <a:blip r:embed="rId3"/>
          <a:stretch>
            <a:fillRect/>
          </a:stretch>
        </p:blipFill>
        <p:spPr>
          <a:xfrm>
            <a:off x="1314450" y="2043112"/>
            <a:ext cx="9563100" cy="2771775"/>
          </a:xfrm>
          <a:prstGeom prst="rect">
            <a:avLst/>
          </a:prstGeom>
        </p:spPr>
      </p:pic>
    </p:spTree>
    <p:extLst>
      <p:ext uri="{BB962C8B-B14F-4D97-AF65-F5344CB8AC3E}">
        <p14:creationId xmlns:p14="http://schemas.microsoft.com/office/powerpoint/2010/main" val="254314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A6B7D5-EF91-2C1E-ECCC-EB3897B6754F}"/>
              </a:ext>
            </a:extLst>
          </p:cNvPr>
          <p:cNvSpPr>
            <a:spLocks noGrp="1"/>
          </p:cNvSpPr>
          <p:nvPr>
            <p:ph type="title"/>
          </p:nvPr>
        </p:nvSpPr>
        <p:spPr/>
        <p:txBody>
          <a:bodyPr>
            <a:normAutofit fontScale="90000"/>
          </a:bodyPr>
          <a:lstStyle/>
          <a:p>
            <a:pPr algn="l"/>
            <a:r>
              <a:rPr lang="el-GR" sz="3600" dirty="0"/>
              <a:t>Προγραμματισμός υλοποίησης Δράσεων ενεργού πολίτη για σχολικό έτος 2024-2025 </a:t>
            </a:r>
            <a:br>
              <a:rPr lang="el-GR" sz="3600" dirty="0"/>
            </a:br>
            <a:r>
              <a:rPr lang="el-GR" sz="1800" b="1" i="0" u="none" strike="noStrike" baseline="0" dirty="0">
                <a:latin typeface="Calibri-Bold"/>
              </a:rPr>
              <a:t>(5155/ΓΔ4 / 17-01-2025)</a:t>
            </a:r>
            <a:r>
              <a:rPr lang="el-GR" sz="3600" dirty="0"/>
              <a:t> </a:t>
            </a:r>
            <a:br>
              <a:rPr lang="el-GR" sz="3600" dirty="0"/>
            </a:br>
            <a:endParaRPr lang="el-GR" sz="3600" dirty="0"/>
          </a:p>
        </p:txBody>
      </p:sp>
      <p:sp>
        <p:nvSpPr>
          <p:cNvPr id="3" name="Θέση περιεχομένου 2">
            <a:extLst>
              <a:ext uri="{FF2B5EF4-FFF2-40B4-BE49-F238E27FC236}">
                <a16:creationId xmlns:a16="http://schemas.microsoft.com/office/drawing/2014/main" id="{3F731615-B1A7-D0E1-FFC5-16FC01D664EF}"/>
              </a:ext>
            </a:extLst>
          </p:cNvPr>
          <p:cNvSpPr>
            <a:spLocks noGrp="1"/>
          </p:cNvSpPr>
          <p:nvPr>
            <p:ph idx="1"/>
          </p:nvPr>
        </p:nvSpPr>
        <p:spPr/>
        <p:txBody>
          <a:bodyPr>
            <a:normAutofit/>
          </a:bodyPr>
          <a:lstStyle/>
          <a:p>
            <a:pPr algn="just"/>
            <a:r>
              <a:rPr lang="el-GR" sz="2000" b="0" i="0" u="none" strike="noStrike" baseline="0" dirty="0">
                <a:solidFill>
                  <a:srgbClr val="000000"/>
                </a:solidFill>
                <a:latin typeface="Calibri" panose="020F0502020204030204" pitchFamily="34" charset="0"/>
              </a:rPr>
              <a:t>Σύμφωνα με την υπό στοιχεία 146472/ΓΔ4/6-12-2024 εγκύκλιο, ειδικά για το σχολικό έτος 2024-2025 σε κάθε τάξη μπορεί να υλοποιηθεί μία μόνο δράση, ανεξαρτήτως βαθμίδας. </a:t>
            </a:r>
          </a:p>
          <a:p>
            <a:pPr algn="just"/>
            <a:r>
              <a:rPr lang="el-GR" sz="2000" b="0" i="0" u="none" strike="noStrike" baseline="0" dirty="0">
                <a:solidFill>
                  <a:srgbClr val="000000"/>
                </a:solidFill>
                <a:latin typeface="Calibri" panose="020F0502020204030204" pitchFamily="34" charset="0"/>
              </a:rPr>
              <a:t>Για την εφαρμογή του Προγράμματος Σπουδών «Δράσεις Ενεργού Πολίτη» προτείνεται να αξιοποιηθούν οι οδηγίες και το Παράρτημα «Πρότυπο Ανάπτυξης Δράσεων Ενίσχυσης της Ενεργού Πολιτειότητας» της ανωτέρω εγκυκλίου, καθώς και το υλικό από την ειδική ψηφιακή πλατφόρμα του ΙΕΠ: </a:t>
            </a:r>
            <a:r>
              <a:rPr lang="en-GB" sz="2000" b="0" i="0" u="none" strike="noStrike" baseline="0" dirty="0">
                <a:solidFill>
                  <a:srgbClr val="0563C2"/>
                </a:solidFill>
                <a:latin typeface="Calibri" panose="020F0502020204030204" pitchFamily="34" charset="0"/>
                <a:hlinkClick r:id="rId2"/>
              </a:rPr>
              <a:t>https://iep.edu.gr/el/component/k2/content/199-draseis-energoy-politi</a:t>
            </a:r>
            <a:r>
              <a:rPr lang="en-GB" sz="2000" b="0" i="0" u="none" strike="noStrike" baseline="0" dirty="0">
                <a:solidFill>
                  <a:srgbClr val="000000"/>
                </a:solidFill>
                <a:latin typeface="Calibri" panose="020F0502020204030204" pitchFamily="34" charset="0"/>
              </a:rPr>
              <a:t>,</a:t>
            </a:r>
            <a:r>
              <a:rPr lang="el-GR" sz="2000" b="0" i="0" u="none" strike="noStrike" baseline="0" dirty="0">
                <a:solidFill>
                  <a:srgbClr val="000000"/>
                </a:solidFill>
                <a:latin typeface="Calibri" panose="020F0502020204030204" pitchFamily="34" charset="0"/>
              </a:rPr>
              <a:t> στην οποία περιλαμβάνεται το Πρόγραμμα Σπουδών «Δράσεις Ενεργού Πολίτη», ο οδηγός εκπαιδευτικού «Δράσεις Ενίσχυσης της Ενεργού Πολιτειότητας», οι Δράσεις Ενίσχυσης της Ενεργού Πολιτειότητας, τα Εργαστήρια Δεξιοτήτων και οι Σχολικές Ημέρες.</a:t>
            </a:r>
          </a:p>
          <a:p>
            <a:pPr algn="just"/>
            <a:endParaRPr lang="el-GR" sz="2000" dirty="0">
              <a:solidFill>
                <a:srgbClr val="000000"/>
              </a:solidFill>
              <a:latin typeface="Calibri" panose="020F0502020204030204" pitchFamily="34" charset="0"/>
            </a:endParaRPr>
          </a:p>
          <a:p>
            <a:pPr algn="just"/>
            <a:r>
              <a:rPr lang="el-GR" sz="2000" b="0" i="0" u="none" strike="noStrike" baseline="0" dirty="0">
                <a:solidFill>
                  <a:srgbClr val="000000"/>
                </a:solidFill>
                <a:latin typeface="Calibri" panose="020F0502020204030204" pitchFamily="34" charset="0"/>
              </a:rPr>
              <a:t>Με βάση τα παραπάνω, καλούνται οι σχολικές μονάδες να σχεδιάσουν και να υλοποιήσουν τουλάχιστον μία Δράση Ενεργού Πολίτη μέχρι τη λήξη των μαθημάτων του σχολικού έτους 2024-2025.</a:t>
            </a:r>
            <a:endParaRPr lang="el-GR" sz="2000" dirty="0"/>
          </a:p>
        </p:txBody>
      </p:sp>
    </p:spTree>
    <p:extLst>
      <p:ext uri="{BB962C8B-B14F-4D97-AF65-F5344CB8AC3E}">
        <p14:creationId xmlns:p14="http://schemas.microsoft.com/office/powerpoint/2010/main" val="33769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3754ADE0-8658-6661-4E98-9F348BF2A192}"/>
              </a:ext>
            </a:extLst>
          </p:cNvPr>
          <p:cNvPicPr>
            <a:picLocks noChangeAspect="1"/>
          </p:cNvPicPr>
          <p:nvPr/>
        </p:nvPicPr>
        <p:blipFill>
          <a:blip r:embed="rId2"/>
          <a:stretch>
            <a:fillRect/>
          </a:stretch>
        </p:blipFill>
        <p:spPr>
          <a:xfrm>
            <a:off x="414411" y="252599"/>
            <a:ext cx="4326265" cy="6143762"/>
          </a:xfrm>
          <a:prstGeom prst="rect">
            <a:avLst/>
          </a:prstGeom>
        </p:spPr>
      </p:pic>
      <p:sp>
        <p:nvSpPr>
          <p:cNvPr id="7" name="TextBox 6">
            <a:extLst>
              <a:ext uri="{FF2B5EF4-FFF2-40B4-BE49-F238E27FC236}">
                <a16:creationId xmlns:a16="http://schemas.microsoft.com/office/drawing/2014/main" id="{38493594-F01B-E117-DBA2-17B0A60A5CFB}"/>
              </a:ext>
            </a:extLst>
          </p:cNvPr>
          <p:cNvSpPr txBox="1"/>
          <p:nvPr/>
        </p:nvSpPr>
        <p:spPr>
          <a:xfrm>
            <a:off x="5364332" y="4972365"/>
            <a:ext cx="6094520" cy="646331"/>
          </a:xfrm>
          <a:prstGeom prst="rect">
            <a:avLst/>
          </a:prstGeom>
          <a:noFill/>
        </p:spPr>
        <p:txBody>
          <a:bodyPr wrap="square">
            <a:spAutoFit/>
          </a:bodyPr>
          <a:lstStyle/>
          <a:p>
            <a:r>
              <a:rPr lang="el-GR" dirty="0">
                <a:hlinkClick r:id="rId3"/>
              </a:rPr>
              <a:t>https://act.digitalschool.gov.gr/wp-content/uploads/2024/12/odigos_ekpedeutikou_2024-12.pdf</a:t>
            </a:r>
            <a:endParaRPr lang="el-GR" dirty="0"/>
          </a:p>
        </p:txBody>
      </p:sp>
    </p:spTree>
    <p:extLst>
      <p:ext uri="{BB962C8B-B14F-4D97-AF65-F5344CB8AC3E}">
        <p14:creationId xmlns:p14="http://schemas.microsoft.com/office/powerpoint/2010/main" val="403092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8AD5E7-5E2C-0CB5-5AB9-030E2765BE9B}"/>
              </a:ext>
            </a:extLst>
          </p:cNvPr>
          <p:cNvSpPr>
            <a:spLocks noGrp="1"/>
          </p:cNvSpPr>
          <p:nvPr>
            <p:ph type="title"/>
          </p:nvPr>
        </p:nvSpPr>
        <p:spPr/>
        <p:txBody>
          <a:bodyPr/>
          <a:lstStyle/>
          <a:p>
            <a:r>
              <a:rPr lang="el-GR" dirty="0"/>
              <a:t>Δράσεις ενεργού πολίτη – θεματικά πεδία</a:t>
            </a:r>
          </a:p>
        </p:txBody>
      </p:sp>
      <p:pic>
        <p:nvPicPr>
          <p:cNvPr id="5" name="Θέση περιεχομένου 4">
            <a:extLst>
              <a:ext uri="{FF2B5EF4-FFF2-40B4-BE49-F238E27FC236}">
                <a16:creationId xmlns:a16="http://schemas.microsoft.com/office/drawing/2014/main" id="{F5B09FAB-C473-5610-FECB-629B89B8658D}"/>
              </a:ext>
            </a:extLst>
          </p:cNvPr>
          <p:cNvPicPr>
            <a:picLocks noGrp="1" noChangeAspect="1"/>
          </p:cNvPicPr>
          <p:nvPr>
            <p:ph idx="1"/>
          </p:nvPr>
        </p:nvPicPr>
        <p:blipFill>
          <a:blip r:embed="rId2"/>
          <a:stretch>
            <a:fillRect/>
          </a:stretch>
        </p:blipFill>
        <p:spPr>
          <a:xfrm>
            <a:off x="1749669" y="1453296"/>
            <a:ext cx="8724360" cy="5270312"/>
          </a:xfrm>
        </p:spPr>
      </p:pic>
      <p:sp>
        <p:nvSpPr>
          <p:cNvPr id="8" name="Θέση περιεχομένου 2">
            <a:extLst>
              <a:ext uri="{FF2B5EF4-FFF2-40B4-BE49-F238E27FC236}">
                <a16:creationId xmlns:a16="http://schemas.microsoft.com/office/drawing/2014/main" id="{9BBD890E-0AD2-52E6-1B26-553DB303507F}"/>
              </a:ext>
            </a:extLst>
          </p:cNvPr>
          <p:cNvSpPr txBox="1">
            <a:spLocks/>
          </p:cNvSpPr>
          <p:nvPr/>
        </p:nvSpPr>
        <p:spPr>
          <a:xfrm>
            <a:off x="7874492" y="1189608"/>
            <a:ext cx="3479307" cy="4987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l-GR" dirty="0"/>
          </a:p>
        </p:txBody>
      </p:sp>
    </p:spTree>
    <p:extLst>
      <p:ext uri="{BB962C8B-B14F-4D97-AF65-F5344CB8AC3E}">
        <p14:creationId xmlns:p14="http://schemas.microsoft.com/office/powerpoint/2010/main" val="2030334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1EB3822B-8CB4-AF73-5D77-B9D985A481DE}"/>
              </a:ext>
            </a:extLst>
          </p:cNvPr>
          <p:cNvPicPr>
            <a:picLocks noChangeAspect="1"/>
          </p:cNvPicPr>
          <p:nvPr/>
        </p:nvPicPr>
        <p:blipFill>
          <a:blip r:embed="rId2"/>
          <a:stretch>
            <a:fillRect/>
          </a:stretch>
        </p:blipFill>
        <p:spPr>
          <a:xfrm>
            <a:off x="996794" y="86557"/>
            <a:ext cx="8031795" cy="6696484"/>
          </a:xfrm>
          <a:prstGeom prst="rect">
            <a:avLst/>
          </a:prstGeom>
        </p:spPr>
      </p:pic>
    </p:spTree>
    <p:extLst>
      <p:ext uri="{BB962C8B-B14F-4D97-AF65-F5344CB8AC3E}">
        <p14:creationId xmlns:p14="http://schemas.microsoft.com/office/powerpoint/2010/main" val="4272395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D3331D-F82D-AE35-655D-13388FADCA21}"/>
              </a:ext>
            </a:extLst>
          </p:cNvPr>
          <p:cNvSpPr>
            <a:spLocks noGrp="1"/>
          </p:cNvSpPr>
          <p:nvPr>
            <p:ph type="title"/>
          </p:nvPr>
        </p:nvSpPr>
        <p:spPr/>
        <p:txBody>
          <a:bodyPr/>
          <a:lstStyle/>
          <a:p>
            <a:r>
              <a:rPr lang="el-GR" dirty="0"/>
              <a:t>Πλαίσιο Υλοποίησης </a:t>
            </a:r>
            <a:r>
              <a:rPr lang="el-GR" sz="2400" dirty="0"/>
              <a:t>(166472/ΓΔ4 06-12-2024)</a:t>
            </a:r>
          </a:p>
        </p:txBody>
      </p:sp>
      <p:sp>
        <p:nvSpPr>
          <p:cNvPr id="3" name="Θέση περιεχομένου 2">
            <a:extLst>
              <a:ext uri="{FF2B5EF4-FFF2-40B4-BE49-F238E27FC236}">
                <a16:creationId xmlns:a16="http://schemas.microsoft.com/office/drawing/2014/main" id="{C252FFB3-5441-0DE5-60F5-AA4810EC2572}"/>
              </a:ext>
            </a:extLst>
          </p:cNvPr>
          <p:cNvSpPr>
            <a:spLocks noGrp="1"/>
          </p:cNvSpPr>
          <p:nvPr>
            <p:ph idx="1"/>
          </p:nvPr>
        </p:nvSpPr>
        <p:spPr/>
        <p:txBody>
          <a:bodyPr>
            <a:normAutofit/>
          </a:bodyPr>
          <a:lstStyle/>
          <a:p>
            <a:pPr marL="0" indent="0" algn="just">
              <a:buNone/>
            </a:pPr>
            <a:r>
              <a:rPr lang="el-GR" dirty="0"/>
              <a:t>Το ΠΣ «Δράσεις Ενεργού Πολίτη» υλοποιείται μέσω της πραγματοποίησης δράσεων</a:t>
            </a:r>
            <a:r>
              <a:rPr lang="en-US" dirty="0"/>
              <a:t> </a:t>
            </a:r>
            <a:r>
              <a:rPr lang="el-GR" dirty="0"/>
              <a:t>ενίσχυσης της ενεργού Πολιτειότητας, </a:t>
            </a:r>
            <a:endParaRPr lang="en-US" dirty="0"/>
          </a:p>
          <a:p>
            <a:pPr marL="0" indent="0" algn="just">
              <a:buNone/>
            </a:pPr>
            <a:endParaRPr lang="el-GR" dirty="0"/>
          </a:p>
          <a:p>
            <a:pPr marL="0" indent="0" algn="just">
              <a:buNone/>
            </a:pPr>
            <a:r>
              <a:rPr lang="el-GR" dirty="0"/>
              <a:t>α) σε συγκεκριμένα γνωστικά αντικείμενα που</a:t>
            </a:r>
            <a:r>
              <a:rPr lang="en-US" dirty="0"/>
              <a:t> </a:t>
            </a:r>
            <a:r>
              <a:rPr lang="el-GR" dirty="0"/>
              <a:t>προσδιορίζονται </a:t>
            </a:r>
            <a:endParaRPr lang="en-US" dirty="0"/>
          </a:p>
          <a:p>
            <a:pPr marL="0" indent="0" algn="just">
              <a:buNone/>
            </a:pPr>
            <a:r>
              <a:rPr lang="el-GR" dirty="0"/>
              <a:t>β) σε κάθε άλλο γνωστικό αντικείμενο πέρα των προηγουμένων,</a:t>
            </a:r>
            <a:endParaRPr lang="en-US" dirty="0"/>
          </a:p>
          <a:p>
            <a:pPr marL="0" indent="0" algn="just">
              <a:buNone/>
            </a:pPr>
            <a:r>
              <a:rPr lang="el-GR" dirty="0"/>
              <a:t>γ) στις σχολικές δραστηριότητες, </a:t>
            </a:r>
            <a:endParaRPr lang="en-US" dirty="0"/>
          </a:p>
          <a:p>
            <a:pPr marL="0" indent="0" algn="just">
              <a:buNone/>
            </a:pPr>
            <a:r>
              <a:rPr lang="el-GR" dirty="0"/>
              <a:t>δ) στις εκπαιδευτικές εκδρομές, επισκέψεις και περιπάτους και</a:t>
            </a:r>
          </a:p>
          <a:p>
            <a:pPr marL="0" indent="0" algn="just">
              <a:buNone/>
            </a:pPr>
            <a:r>
              <a:rPr lang="el-GR" dirty="0"/>
              <a:t>ε) στις ημέρες αφιερωμένες σε θέματα αειφορίας και ενεργού Πολιτειότητας</a:t>
            </a:r>
          </a:p>
        </p:txBody>
      </p:sp>
    </p:spTree>
    <p:extLst>
      <p:ext uri="{BB962C8B-B14F-4D97-AF65-F5344CB8AC3E}">
        <p14:creationId xmlns:p14="http://schemas.microsoft.com/office/powerpoint/2010/main" val="382281976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570</TotalTime>
  <Words>1255</Words>
  <Application>Microsoft Office PowerPoint</Application>
  <PresentationFormat>Ευρεία οθόνη</PresentationFormat>
  <Paragraphs>114</Paragraphs>
  <Slides>25</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25</vt:i4>
      </vt:variant>
    </vt:vector>
  </HeadingPairs>
  <TitlesOfParts>
    <vt:vector size="31" baseType="lpstr">
      <vt:lpstr>Arial</vt:lpstr>
      <vt:lpstr>Calibri</vt:lpstr>
      <vt:lpstr>Calibri Light</vt:lpstr>
      <vt:lpstr>Calibri-Bold</vt:lpstr>
      <vt:lpstr>Wingdings</vt:lpstr>
      <vt:lpstr>Θέμα του Office</vt:lpstr>
      <vt:lpstr>Βιωματικό εργαστήριο: Δράσεις Ενεργού Πολίτη Εισαγωγική Παρουσίαση</vt:lpstr>
      <vt:lpstr>Παρουσίαση του PowerPoint</vt:lpstr>
      <vt:lpstr>Παρουσίαση του PowerPoint</vt:lpstr>
      <vt:lpstr>Παρουσίαση του PowerPoint</vt:lpstr>
      <vt:lpstr>Προγραμματισμός υλοποίησης Δράσεων ενεργού πολίτη για σχολικό έτος 2024-2025  (5155/ΓΔ4 / 17-01-2025)  </vt:lpstr>
      <vt:lpstr>Παρουσίαση του PowerPoint</vt:lpstr>
      <vt:lpstr>Δράσεις ενεργού πολίτη – θεματικά πεδία</vt:lpstr>
      <vt:lpstr>Παρουσίαση του PowerPoint</vt:lpstr>
      <vt:lpstr>Πλαίσιο Υλοποίησης (166472/ΓΔ4 06-12-2024)</vt:lpstr>
      <vt:lpstr>Πλαίσιο Υλοποίησης</vt:lpstr>
      <vt:lpstr>Συγκεκριμένα γνωστικά αντικείμενα</vt:lpstr>
      <vt:lpstr>Γνωστικά αντικείμενα </vt:lpstr>
      <vt:lpstr>Βήματα Υλοποίησης (Οδηγός Εκπαιδευτικού)</vt:lpstr>
      <vt:lpstr>Βήματα Υλοποίησης (Οδηγός Εκπαιδευτικού)</vt:lpstr>
      <vt:lpstr>Βήματα Υλοποίησης (Οδηγός Εκπαιδευτικού)</vt:lpstr>
      <vt:lpstr>Μεθοδολογία Υλοποίησης Δράσεων</vt:lpstr>
      <vt:lpstr>Πότε υλοποιούνται οι φάσεις;</vt:lpstr>
      <vt:lpstr>1. Διερεύνηση </vt:lpstr>
      <vt:lpstr>2. Προετοιμασία/Σχεδιασμός</vt:lpstr>
      <vt:lpstr>3. Υλοποίηση της Δράσης στο πεδίο</vt:lpstr>
      <vt:lpstr>4. Επικοινωνία-Διάχυση</vt:lpstr>
      <vt:lpstr>5. Αναστοχασμός</vt:lpstr>
      <vt:lpstr>Παράδειγμα από οδηγό εκπαιδευτικού</vt:lpstr>
      <vt:lpstr>Παρουσίαση του PowerPoint</vt:lpstr>
      <vt:lpstr>Το Εργαστήριο μας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Βιωματικό εργαστήριο: Δράσεις Ενεργού Πολίτη Εισαγωγική Παρουσίαση</dc:title>
  <dc:creator>Γιώργος Βουζαξάκης</dc:creator>
  <cp:lastModifiedBy>Γιώργος Βουζαξάκης</cp:lastModifiedBy>
  <cp:revision>30</cp:revision>
  <dcterms:created xsi:type="dcterms:W3CDTF">2025-01-18T08:38:34Z</dcterms:created>
  <dcterms:modified xsi:type="dcterms:W3CDTF">2025-01-31T16:50:48Z</dcterms:modified>
</cp:coreProperties>
</file>