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0"/>
  </p:notesMasterIdLst>
  <p:sldIdLst>
    <p:sldId id="256" r:id="rId2"/>
    <p:sldId id="258" r:id="rId3"/>
    <p:sldId id="261" r:id="rId4"/>
    <p:sldId id="263" r:id="rId5"/>
    <p:sldId id="260" r:id="rId6"/>
    <p:sldId id="262" r:id="rId7"/>
    <p:sldId id="319" r:id="rId8"/>
    <p:sldId id="311" r:id="rId9"/>
    <p:sldId id="285" r:id="rId10"/>
    <p:sldId id="269" r:id="rId11"/>
    <p:sldId id="273" r:id="rId12"/>
    <p:sldId id="324" r:id="rId13"/>
    <p:sldId id="322" r:id="rId14"/>
    <p:sldId id="325" r:id="rId15"/>
    <p:sldId id="257" r:id="rId16"/>
    <p:sldId id="312" r:id="rId17"/>
    <p:sldId id="318" r:id="rId18"/>
    <p:sldId id="321" r:id="rId19"/>
    <p:sldId id="266" r:id="rId20"/>
    <p:sldId id="330" r:id="rId21"/>
    <p:sldId id="315" r:id="rId22"/>
    <p:sldId id="326" r:id="rId23"/>
    <p:sldId id="327" r:id="rId24"/>
    <p:sldId id="328" r:id="rId25"/>
    <p:sldId id="329" r:id="rId26"/>
    <p:sldId id="331" r:id="rId27"/>
    <p:sldId id="287" r:id="rId28"/>
    <p:sldId id="316" r:id="rId29"/>
  </p:sldIdLst>
  <p:sldSz cx="9144000" cy="5143500" type="screen16x9"/>
  <p:notesSz cx="6858000" cy="9144000"/>
  <p:embeddedFontLst>
    <p:embeddedFont>
      <p:font typeface="Delius" panose="020B0604020202020204" charset="0"/>
      <p:regular r:id="rId31"/>
    </p:embeddedFont>
    <p:embeddedFont>
      <p:font typeface="Nunito" pitchFamily="2" charset="0"/>
      <p:regular r:id="rId32"/>
      <p:bold r:id="rId33"/>
      <p:italic r:id="rId34"/>
      <p:boldItalic r:id="rId35"/>
    </p:embeddedFont>
    <p:embeddedFont>
      <p:font typeface="Roboto Condensed Light" panose="02000000000000000000" pitchFamily="2" charset="0"/>
      <p:regular r:id="rId36"/>
      <p: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BBC436-B3E0-421D-98BD-716456C7717C}">
  <a:tblStyle styleId="{ACBBC436-B3E0-421D-98BD-716456C7717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4660"/>
  </p:normalViewPr>
  <p:slideViewPr>
    <p:cSldViewPr snapToGrid="0">
      <p:cViewPr varScale="1">
        <p:scale>
          <a:sx n="143" d="100"/>
          <a:sy n="143" d="100"/>
        </p:scale>
        <p:origin x="64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a:extLst>
            <a:ext uri="{FF2B5EF4-FFF2-40B4-BE49-F238E27FC236}">
              <a16:creationId xmlns:a16="http://schemas.microsoft.com/office/drawing/2014/main" id="{195EAA8F-F04E-B244-1911-BD3AB51E402C}"/>
            </a:ext>
          </a:extLst>
        </p:cNvPr>
        <p:cNvGrpSpPr/>
        <p:nvPr/>
      </p:nvGrpSpPr>
      <p:grpSpPr>
        <a:xfrm>
          <a:off x="0" y="0"/>
          <a:ext cx="0" cy="0"/>
          <a:chOff x="0" y="0"/>
          <a:chExt cx="0" cy="0"/>
        </a:xfrm>
      </p:grpSpPr>
      <p:sp>
        <p:nvSpPr>
          <p:cNvPr id="1189" name="Google Shape;1189;ga2609c4100_0_1116:notes">
            <a:extLst>
              <a:ext uri="{FF2B5EF4-FFF2-40B4-BE49-F238E27FC236}">
                <a16:creationId xmlns:a16="http://schemas.microsoft.com/office/drawing/2014/main" id="{3D677647-8623-43DE-3839-94BD7FE847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a:extLst>
              <a:ext uri="{FF2B5EF4-FFF2-40B4-BE49-F238E27FC236}">
                <a16:creationId xmlns:a16="http://schemas.microsoft.com/office/drawing/2014/main" id="{5583B960-DAD9-0BC2-CEBD-10636F3080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558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9029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200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ac7537cc3f_0_2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ac7537cc3f_0_2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ga2609c4100_0_15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4" name="Google Shape;1264;ga2609c4100_0_1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5041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gac7537cc3f_0_9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5" name="Google Shape;955;gac7537cc3f_0_9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43495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ga2609c4100_0_45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1" name="Google Shape;1611;ga2609c4100_0_45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0025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864400" y="1287829"/>
            <a:ext cx="3410700" cy="178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0" name="Google Shape;10;p2"/>
          <p:cNvSpPr txBox="1">
            <a:spLocks noGrp="1"/>
          </p:cNvSpPr>
          <p:nvPr>
            <p:ph type="subTitle" idx="1"/>
          </p:nvPr>
        </p:nvSpPr>
        <p:spPr>
          <a:xfrm>
            <a:off x="2849850" y="3562582"/>
            <a:ext cx="3447300" cy="905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1">
  <p:cSld name="CUSTOM_7">
    <p:spTree>
      <p:nvGrpSpPr>
        <p:cNvPr id="1" name="Shape 514"/>
        <p:cNvGrpSpPr/>
        <p:nvPr/>
      </p:nvGrpSpPr>
      <p:grpSpPr>
        <a:xfrm>
          <a:off x="0" y="0"/>
          <a:ext cx="0" cy="0"/>
          <a:chOff x="0" y="0"/>
          <a:chExt cx="0" cy="0"/>
        </a:xfrm>
      </p:grpSpPr>
      <p:grpSp>
        <p:nvGrpSpPr>
          <p:cNvPr id="515" name="Google Shape;515;p20"/>
          <p:cNvGrpSpPr/>
          <p:nvPr/>
        </p:nvGrpSpPr>
        <p:grpSpPr>
          <a:xfrm>
            <a:off x="155326" y="91359"/>
            <a:ext cx="8833348" cy="4894379"/>
            <a:chOff x="375925" y="955900"/>
            <a:chExt cx="6888675" cy="3816875"/>
          </a:xfrm>
        </p:grpSpPr>
        <p:sp>
          <p:nvSpPr>
            <p:cNvPr id="516" name="Google Shape;516;p20"/>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0"/>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0"/>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0"/>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0"/>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0"/>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0"/>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0"/>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0"/>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0"/>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0"/>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0"/>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0"/>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0"/>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0"/>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0"/>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0"/>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0"/>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0"/>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0"/>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0"/>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0"/>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0"/>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0"/>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0"/>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0"/>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0"/>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0"/>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0"/>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0"/>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0"/>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9" name="Google Shape;549;p20"/>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0" name="Google Shape;550;p20"/>
          <p:cNvSpPr txBox="1">
            <a:spLocks noGrp="1"/>
          </p:cNvSpPr>
          <p:nvPr>
            <p:ph type="subTitle" idx="1"/>
          </p:nvPr>
        </p:nvSpPr>
        <p:spPr>
          <a:xfrm>
            <a:off x="1713050" y="1667800"/>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1" name="Google Shape;551;p20"/>
          <p:cNvSpPr txBox="1">
            <a:spLocks noGrp="1"/>
          </p:cNvSpPr>
          <p:nvPr>
            <p:ph type="subTitle" idx="2"/>
          </p:nvPr>
        </p:nvSpPr>
        <p:spPr>
          <a:xfrm>
            <a:off x="1713050" y="2037550"/>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2" name="Google Shape;552;p20"/>
          <p:cNvSpPr txBox="1">
            <a:spLocks noGrp="1"/>
          </p:cNvSpPr>
          <p:nvPr>
            <p:ph type="subTitle" idx="3"/>
          </p:nvPr>
        </p:nvSpPr>
        <p:spPr>
          <a:xfrm>
            <a:off x="1713050" y="3122375"/>
            <a:ext cx="23226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3" name="Google Shape;553;p20"/>
          <p:cNvSpPr txBox="1">
            <a:spLocks noGrp="1"/>
          </p:cNvSpPr>
          <p:nvPr>
            <p:ph type="subTitle" idx="4"/>
          </p:nvPr>
        </p:nvSpPr>
        <p:spPr>
          <a:xfrm>
            <a:off x="1713050" y="3492125"/>
            <a:ext cx="2322600" cy="850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54" name="Google Shape;554;p20"/>
          <p:cNvSpPr txBox="1">
            <a:spLocks noGrp="1"/>
          </p:cNvSpPr>
          <p:nvPr>
            <p:ph type="subTitle" idx="5"/>
          </p:nvPr>
        </p:nvSpPr>
        <p:spPr>
          <a:xfrm>
            <a:off x="5108350" y="1667800"/>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5" name="Google Shape;555;p20"/>
          <p:cNvSpPr txBox="1">
            <a:spLocks noGrp="1"/>
          </p:cNvSpPr>
          <p:nvPr>
            <p:ph type="subTitle" idx="6"/>
          </p:nvPr>
        </p:nvSpPr>
        <p:spPr>
          <a:xfrm>
            <a:off x="5108350" y="2037550"/>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556" name="Google Shape;556;p20"/>
          <p:cNvSpPr txBox="1">
            <a:spLocks noGrp="1"/>
          </p:cNvSpPr>
          <p:nvPr>
            <p:ph type="subTitle" idx="7"/>
          </p:nvPr>
        </p:nvSpPr>
        <p:spPr>
          <a:xfrm>
            <a:off x="5108350" y="3122375"/>
            <a:ext cx="2322600" cy="420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Font typeface="Delius"/>
              <a:buNone/>
              <a:defRPr sz="2000" b="1">
                <a:latin typeface="Delius"/>
                <a:ea typeface="Delius"/>
                <a:cs typeface="Delius"/>
                <a:sym typeface="Delius"/>
              </a:defRPr>
            </a:lvl1pPr>
            <a:lvl2pPr lvl="1" algn="r" rtl="0">
              <a:spcBef>
                <a:spcPts val="0"/>
              </a:spcBef>
              <a:spcAft>
                <a:spcPts val="0"/>
              </a:spcAft>
              <a:buSzPts val="2000"/>
              <a:buFont typeface="Delius"/>
              <a:buNone/>
              <a:defRPr sz="2000" b="1">
                <a:latin typeface="Delius"/>
                <a:ea typeface="Delius"/>
                <a:cs typeface="Delius"/>
                <a:sym typeface="Delius"/>
              </a:defRPr>
            </a:lvl2pPr>
            <a:lvl3pPr lvl="2" algn="r" rtl="0">
              <a:spcBef>
                <a:spcPts val="0"/>
              </a:spcBef>
              <a:spcAft>
                <a:spcPts val="0"/>
              </a:spcAft>
              <a:buSzPts val="2000"/>
              <a:buFont typeface="Delius"/>
              <a:buNone/>
              <a:defRPr sz="2000" b="1">
                <a:latin typeface="Delius"/>
                <a:ea typeface="Delius"/>
                <a:cs typeface="Delius"/>
                <a:sym typeface="Delius"/>
              </a:defRPr>
            </a:lvl3pPr>
            <a:lvl4pPr lvl="3" algn="r" rtl="0">
              <a:spcBef>
                <a:spcPts val="0"/>
              </a:spcBef>
              <a:spcAft>
                <a:spcPts val="0"/>
              </a:spcAft>
              <a:buSzPts val="2000"/>
              <a:buFont typeface="Delius"/>
              <a:buNone/>
              <a:defRPr sz="2000" b="1">
                <a:latin typeface="Delius"/>
                <a:ea typeface="Delius"/>
                <a:cs typeface="Delius"/>
                <a:sym typeface="Delius"/>
              </a:defRPr>
            </a:lvl4pPr>
            <a:lvl5pPr lvl="4" algn="r" rtl="0">
              <a:spcBef>
                <a:spcPts val="0"/>
              </a:spcBef>
              <a:spcAft>
                <a:spcPts val="0"/>
              </a:spcAft>
              <a:buSzPts val="2000"/>
              <a:buFont typeface="Delius"/>
              <a:buNone/>
              <a:defRPr sz="2000" b="1">
                <a:latin typeface="Delius"/>
                <a:ea typeface="Delius"/>
                <a:cs typeface="Delius"/>
                <a:sym typeface="Delius"/>
              </a:defRPr>
            </a:lvl5pPr>
            <a:lvl6pPr lvl="5" algn="r" rtl="0">
              <a:spcBef>
                <a:spcPts val="0"/>
              </a:spcBef>
              <a:spcAft>
                <a:spcPts val="0"/>
              </a:spcAft>
              <a:buSzPts val="2000"/>
              <a:buFont typeface="Delius"/>
              <a:buNone/>
              <a:defRPr sz="2000" b="1">
                <a:latin typeface="Delius"/>
                <a:ea typeface="Delius"/>
                <a:cs typeface="Delius"/>
                <a:sym typeface="Delius"/>
              </a:defRPr>
            </a:lvl6pPr>
            <a:lvl7pPr lvl="6" algn="r" rtl="0">
              <a:spcBef>
                <a:spcPts val="0"/>
              </a:spcBef>
              <a:spcAft>
                <a:spcPts val="0"/>
              </a:spcAft>
              <a:buSzPts val="2000"/>
              <a:buFont typeface="Delius"/>
              <a:buNone/>
              <a:defRPr sz="2000" b="1">
                <a:latin typeface="Delius"/>
                <a:ea typeface="Delius"/>
                <a:cs typeface="Delius"/>
                <a:sym typeface="Delius"/>
              </a:defRPr>
            </a:lvl7pPr>
            <a:lvl8pPr lvl="7" algn="r" rtl="0">
              <a:spcBef>
                <a:spcPts val="0"/>
              </a:spcBef>
              <a:spcAft>
                <a:spcPts val="0"/>
              </a:spcAft>
              <a:buSzPts val="2000"/>
              <a:buFont typeface="Delius"/>
              <a:buNone/>
              <a:defRPr sz="2000" b="1">
                <a:latin typeface="Delius"/>
                <a:ea typeface="Delius"/>
                <a:cs typeface="Delius"/>
                <a:sym typeface="Delius"/>
              </a:defRPr>
            </a:lvl8pPr>
            <a:lvl9pPr lvl="8" algn="r"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557" name="Google Shape;557;p20"/>
          <p:cNvSpPr txBox="1">
            <a:spLocks noGrp="1"/>
          </p:cNvSpPr>
          <p:nvPr>
            <p:ph type="subTitle" idx="8"/>
          </p:nvPr>
        </p:nvSpPr>
        <p:spPr>
          <a:xfrm>
            <a:off x="5108350" y="3492125"/>
            <a:ext cx="2322600" cy="850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1">
  <p:cSld name="CUSTOM_12">
    <p:spTree>
      <p:nvGrpSpPr>
        <p:cNvPr id="1" name="Shape 690"/>
        <p:cNvGrpSpPr/>
        <p:nvPr/>
      </p:nvGrpSpPr>
      <p:grpSpPr>
        <a:xfrm>
          <a:off x="0" y="0"/>
          <a:ext cx="0" cy="0"/>
          <a:chOff x="0" y="0"/>
          <a:chExt cx="0" cy="0"/>
        </a:xfrm>
      </p:grpSpPr>
      <p:grpSp>
        <p:nvGrpSpPr>
          <p:cNvPr id="691" name="Google Shape;691;p27"/>
          <p:cNvGrpSpPr/>
          <p:nvPr/>
        </p:nvGrpSpPr>
        <p:grpSpPr>
          <a:xfrm>
            <a:off x="155326" y="91359"/>
            <a:ext cx="8833348" cy="489437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5" name="Google Shape;725;p27"/>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4992900" y="1731875"/>
            <a:ext cx="3438000" cy="2661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3661725" y="660663"/>
            <a:ext cx="29628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3657525" y="1291575"/>
            <a:ext cx="4773300" cy="630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36608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36608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6199725" y="2169890"/>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6199725" y="2544139"/>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36608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36608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6199725" y="3450065"/>
            <a:ext cx="2231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6199725" y="3824314"/>
            <a:ext cx="22311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37985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36"/>
        <p:cNvGrpSpPr/>
        <p:nvPr/>
      </p:nvGrpSpPr>
      <p:grpSpPr>
        <a:xfrm>
          <a:off x="0" y="0"/>
          <a:ext cx="0" cy="0"/>
          <a:chOff x="0" y="0"/>
          <a:chExt cx="0" cy="0"/>
        </a:xfrm>
      </p:grpSpPr>
      <p:sp>
        <p:nvSpPr>
          <p:cNvPr id="637" name="Google Shape;637;p23"/>
          <p:cNvSpPr txBox="1">
            <a:spLocks noGrp="1"/>
          </p:cNvSpPr>
          <p:nvPr>
            <p:ph type="title"/>
          </p:nvPr>
        </p:nvSpPr>
        <p:spPr>
          <a:xfrm>
            <a:off x="713100" y="1307525"/>
            <a:ext cx="2185500" cy="9600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8" name="Google Shape;638;p23"/>
          <p:cNvSpPr txBox="1">
            <a:spLocks noGrp="1"/>
          </p:cNvSpPr>
          <p:nvPr>
            <p:ph type="subTitle" idx="1"/>
          </p:nvPr>
        </p:nvSpPr>
        <p:spPr>
          <a:xfrm>
            <a:off x="713100" y="2366300"/>
            <a:ext cx="2609400" cy="1469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227432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grpSp>
        <p:nvGrpSpPr>
          <p:cNvPr id="12" name="Google Shape;12;p3"/>
          <p:cNvGrpSpPr/>
          <p:nvPr/>
        </p:nvGrpSpPr>
        <p:grpSpPr>
          <a:xfrm>
            <a:off x="155326" y="91359"/>
            <a:ext cx="8833348" cy="489437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3"/>
          <p:cNvSpPr txBox="1">
            <a:spLocks noGrp="1"/>
          </p:cNvSpPr>
          <p:nvPr>
            <p:ph type="title"/>
          </p:nvPr>
        </p:nvSpPr>
        <p:spPr>
          <a:xfrm>
            <a:off x="5343575" y="1687525"/>
            <a:ext cx="2569500" cy="19203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7" name="Google Shape;47;p3"/>
          <p:cNvSpPr txBox="1">
            <a:spLocks noGrp="1"/>
          </p:cNvSpPr>
          <p:nvPr>
            <p:ph type="subTitle" idx="1"/>
          </p:nvPr>
        </p:nvSpPr>
        <p:spPr>
          <a:xfrm>
            <a:off x="5343575" y="3603325"/>
            <a:ext cx="2763600" cy="7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48" name="Google Shape;48;p3"/>
          <p:cNvSpPr txBox="1">
            <a:spLocks noGrp="1"/>
          </p:cNvSpPr>
          <p:nvPr>
            <p:ph type="title" idx="2" hasCustomPrompt="1"/>
          </p:nvPr>
        </p:nvSpPr>
        <p:spPr>
          <a:xfrm>
            <a:off x="5397275" y="952625"/>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2"/>
        <p:cNvGrpSpPr/>
        <p:nvPr/>
      </p:nvGrpSpPr>
      <p:grpSpPr>
        <a:xfrm>
          <a:off x="0" y="0"/>
          <a:ext cx="0" cy="0"/>
          <a:chOff x="0" y="0"/>
          <a:chExt cx="0" cy="0"/>
        </a:xfrm>
      </p:grpSpPr>
      <p:grpSp>
        <p:nvGrpSpPr>
          <p:cNvPr id="53" name="Google Shape;53;p5"/>
          <p:cNvGrpSpPr/>
          <p:nvPr/>
        </p:nvGrpSpPr>
        <p:grpSpPr>
          <a:xfrm>
            <a:off x="155326" y="91359"/>
            <a:ext cx="8833348" cy="4894379"/>
            <a:chOff x="375925" y="955900"/>
            <a:chExt cx="6888675" cy="3816875"/>
          </a:xfrm>
        </p:grpSpPr>
        <p:sp>
          <p:nvSpPr>
            <p:cNvPr id="54" name="Google Shape;54;p5"/>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5"/>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5"/>
          <p:cNvSpPr txBox="1">
            <a:spLocks noGrp="1"/>
          </p:cNvSpPr>
          <p:nvPr>
            <p:ph type="subTitle" idx="1"/>
          </p:nvPr>
        </p:nvSpPr>
        <p:spPr>
          <a:xfrm>
            <a:off x="713100"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88" name="Google Shape;88;p5"/>
          <p:cNvSpPr txBox="1">
            <a:spLocks noGrp="1"/>
          </p:cNvSpPr>
          <p:nvPr>
            <p:ph type="subTitle" idx="2"/>
          </p:nvPr>
        </p:nvSpPr>
        <p:spPr>
          <a:xfrm>
            <a:off x="713100"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9" name="Google Shape;89;p5"/>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5"/>
          <p:cNvSpPr txBox="1">
            <a:spLocks noGrp="1"/>
          </p:cNvSpPr>
          <p:nvPr>
            <p:ph type="subTitle" idx="3"/>
          </p:nvPr>
        </p:nvSpPr>
        <p:spPr>
          <a:xfrm>
            <a:off x="5176725" y="2969263"/>
            <a:ext cx="26151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91" name="Google Shape;91;p5"/>
          <p:cNvSpPr txBox="1">
            <a:spLocks noGrp="1"/>
          </p:cNvSpPr>
          <p:nvPr>
            <p:ph type="subTitle" idx="4"/>
          </p:nvPr>
        </p:nvSpPr>
        <p:spPr>
          <a:xfrm>
            <a:off x="5176725" y="3372406"/>
            <a:ext cx="26151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2" name="Google Shape;92;p5"/>
          <p:cNvSpPr txBox="1">
            <a:spLocks noGrp="1"/>
          </p:cNvSpPr>
          <p:nvPr>
            <p:ph type="title" idx="5" hasCustomPrompt="1"/>
          </p:nvPr>
        </p:nvSpPr>
        <p:spPr>
          <a:xfrm>
            <a:off x="7863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93" name="Google Shape;93;p5"/>
          <p:cNvSpPr txBox="1">
            <a:spLocks noGrp="1"/>
          </p:cNvSpPr>
          <p:nvPr>
            <p:ph type="title" idx="6" hasCustomPrompt="1"/>
          </p:nvPr>
        </p:nvSpPr>
        <p:spPr>
          <a:xfrm>
            <a:off x="5258675" y="22148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grpSp>
        <p:nvGrpSpPr>
          <p:cNvPr id="95" name="Google Shape;95;p6"/>
          <p:cNvGrpSpPr/>
          <p:nvPr/>
        </p:nvGrpSpPr>
        <p:grpSpPr>
          <a:xfrm>
            <a:off x="155326" y="91359"/>
            <a:ext cx="8833348" cy="489437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 name="Google Shape;129;p6"/>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3"/>
        <p:cNvGrpSpPr/>
        <p:nvPr/>
      </p:nvGrpSpPr>
      <p:grpSpPr>
        <a:xfrm>
          <a:off x="0" y="0"/>
          <a:ext cx="0" cy="0"/>
          <a:chOff x="0" y="0"/>
          <a:chExt cx="0" cy="0"/>
        </a:xfrm>
      </p:grpSpPr>
      <p:sp>
        <p:nvSpPr>
          <p:cNvPr id="244" name="Google Shape;244;p10"/>
          <p:cNvSpPr txBox="1">
            <a:spLocks noGrp="1"/>
          </p:cNvSpPr>
          <p:nvPr>
            <p:ph type="title"/>
          </p:nvPr>
        </p:nvSpPr>
        <p:spPr>
          <a:xfrm rot="-281821">
            <a:off x="817867" y="858276"/>
            <a:ext cx="2249454" cy="1773877"/>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9"/>
        <p:cNvGrpSpPr/>
        <p:nvPr/>
      </p:nvGrpSpPr>
      <p:grpSpPr>
        <a:xfrm>
          <a:off x="0" y="0"/>
          <a:ext cx="0" cy="0"/>
          <a:chOff x="0" y="0"/>
          <a:chExt cx="0" cy="0"/>
        </a:xfrm>
      </p:grpSpPr>
      <p:grpSp>
        <p:nvGrpSpPr>
          <p:cNvPr id="250" name="Google Shape;250;p13"/>
          <p:cNvGrpSpPr/>
          <p:nvPr/>
        </p:nvGrpSpPr>
        <p:grpSpPr>
          <a:xfrm>
            <a:off x="155326" y="91359"/>
            <a:ext cx="8833348" cy="489437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 name="Google Shape;284;p13"/>
          <p:cNvSpPr txBox="1">
            <a:spLocks noGrp="1"/>
          </p:cNvSpPr>
          <p:nvPr>
            <p:ph type="title"/>
          </p:nvPr>
        </p:nvSpPr>
        <p:spPr>
          <a:xfrm>
            <a:off x="1513125" y="1893750"/>
            <a:ext cx="1993500" cy="110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000" b="1">
                <a:latin typeface="Delius"/>
                <a:ea typeface="Delius"/>
                <a:cs typeface="Delius"/>
                <a:sym typeface="Delius"/>
              </a:defRPr>
            </a:lvl1pPr>
            <a:lvl2pPr lvl="1">
              <a:spcBef>
                <a:spcPts val="0"/>
              </a:spcBef>
              <a:spcAft>
                <a:spcPts val="0"/>
              </a:spcAft>
              <a:buSzPts val="2000"/>
              <a:buFont typeface="Delius"/>
              <a:buNone/>
              <a:defRPr sz="2000" b="1">
                <a:latin typeface="Delius"/>
                <a:ea typeface="Delius"/>
                <a:cs typeface="Delius"/>
                <a:sym typeface="Delius"/>
              </a:defRPr>
            </a:lvl2pPr>
            <a:lvl3pPr lvl="2">
              <a:spcBef>
                <a:spcPts val="0"/>
              </a:spcBef>
              <a:spcAft>
                <a:spcPts val="0"/>
              </a:spcAft>
              <a:buSzPts val="2000"/>
              <a:buFont typeface="Delius"/>
              <a:buNone/>
              <a:defRPr sz="2000" b="1">
                <a:latin typeface="Delius"/>
                <a:ea typeface="Delius"/>
                <a:cs typeface="Delius"/>
                <a:sym typeface="Delius"/>
              </a:defRPr>
            </a:lvl3pPr>
            <a:lvl4pPr lvl="3">
              <a:spcBef>
                <a:spcPts val="0"/>
              </a:spcBef>
              <a:spcAft>
                <a:spcPts val="0"/>
              </a:spcAft>
              <a:buSzPts val="2000"/>
              <a:buFont typeface="Delius"/>
              <a:buNone/>
              <a:defRPr sz="2000" b="1">
                <a:latin typeface="Delius"/>
                <a:ea typeface="Delius"/>
                <a:cs typeface="Delius"/>
                <a:sym typeface="Delius"/>
              </a:defRPr>
            </a:lvl4pPr>
            <a:lvl5pPr lvl="4">
              <a:spcBef>
                <a:spcPts val="0"/>
              </a:spcBef>
              <a:spcAft>
                <a:spcPts val="0"/>
              </a:spcAft>
              <a:buSzPts val="2000"/>
              <a:buFont typeface="Delius"/>
              <a:buNone/>
              <a:defRPr sz="2000" b="1">
                <a:latin typeface="Delius"/>
                <a:ea typeface="Delius"/>
                <a:cs typeface="Delius"/>
                <a:sym typeface="Delius"/>
              </a:defRPr>
            </a:lvl5pPr>
            <a:lvl6pPr lvl="5">
              <a:spcBef>
                <a:spcPts val="0"/>
              </a:spcBef>
              <a:spcAft>
                <a:spcPts val="0"/>
              </a:spcAft>
              <a:buSzPts val="2000"/>
              <a:buFont typeface="Delius"/>
              <a:buNone/>
              <a:defRPr sz="2000" b="1">
                <a:latin typeface="Delius"/>
                <a:ea typeface="Delius"/>
                <a:cs typeface="Delius"/>
                <a:sym typeface="Delius"/>
              </a:defRPr>
            </a:lvl6pPr>
            <a:lvl7pPr lvl="6">
              <a:spcBef>
                <a:spcPts val="0"/>
              </a:spcBef>
              <a:spcAft>
                <a:spcPts val="0"/>
              </a:spcAft>
              <a:buSzPts val="2000"/>
              <a:buFont typeface="Delius"/>
              <a:buNone/>
              <a:defRPr sz="2000" b="1">
                <a:latin typeface="Delius"/>
                <a:ea typeface="Delius"/>
                <a:cs typeface="Delius"/>
                <a:sym typeface="Delius"/>
              </a:defRPr>
            </a:lvl7pPr>
            <a:lvl8pPr lvl="7">
              <a:spcBef>
                <a:spcPts val="0"/>
              </a:spcBef>
              <a:spcAft>
                <a:spcPts val="0"/>
              </a:spcAft>
              <a:buSzPts val="2000"/>
              <a:buFont typeface="Delius"/>
              <a:buNone/>
              <a:defRPr sz="2000" b="1">
                <a:latin typeface="Delius"/>
                <a:ea typeface="Delius"/>
                <a:cs typeface="Delius"/>
                <a:sym typeface="Delius"/>
              </a:defRPr>
            </a:lvl8pPr>
            <a:lvl9pPr lvl="8">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5229300" y="71640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6119527" y="1482252"/>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5229300" y="178193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6119527" y="2539146"/>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5229300" y="2847460"/>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6119527" y="3596040"/>
            <a:ext cx="20469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000" b="1">
                <a:latin typeface="Delius"/>
                <a:ea typeface="Delius"/>
                <a:cs typeface="Delius"/>
                <a:sym typeface="Delius"/>
              </a:defRPr>
            </a:lvl1pPr>
            <a:lvl2pPr lvl="1" rtl="0">
              <a:spcBef>
                <a:spcPts val="0"/>
              </a:spcBef>
              <a:spcAft>
                <a:spcPts val="0"/>
              </a:spcAft>
              <a:buSzPts val="2000"/>
              <a:buFont typeface="Delius"/>
              <a:buNone/>
              <a:defRPr sz="2000" b="1">
                <a:latin typeface="Delius"/>
                <a:ea typeface="Delius"/>
                <a:cs typeface="Delius"/>
                <a:sym typeface="Delius"/>
              </a:defRPr>
            </a:lvl2pPr>
            <a:lvl3pPr lvl="2" rtl="0">
              <a:spcBef>
                <a:spcPts val="0"/>
              </a:spcBef>
              <a:spcAft>
                <a:spcPts val="0"/>
              </a:spcAft>
              <a:buSzPts val="2000"/>
              <a:buFont typeface="Delius"/>
              <a:buNone/>
              <a:defRPr sz="2000" b="1">
                <a:latin typeface="Delius"/>
                <a:ea typeface="Delius"/>
                <a:cs typeface="Delius"/>
                <a:sym typeface="Delius"/>
              </a:defRPr>
            </a:lvl3pPr>
            <a:lvl4pPr lvl="3" rtl="0">
              <a:spcBef>
                <a:spcPts val="0"/>
              </a:spcBef>
              <a:spcAft>
                <a:spcPts val="0"/>
              </a:spcAft>
              <a:buSzPts val="2000"/>
              <a:buFont typeface="Delius"/>
              <a:buNone/>
              <a:defRPr sz="2000" b="1">
                <a:latin typeface="Delius"/>
                <a:ea typeface="Delius"/>
                <a:cs typeface="Delius"/>
                <a:sym typeface="Delius"/>
              </a:defRPr>
            </a:lvl4pPr>
            <a:lvl5pPr lvl="4" rtl="0">
              <a:spcBef>
                <a:spcPts val="0"/>
              </a:spcBef>
              <a:spcAft>
                <a:spcPts val="0"/>
              </a:spcAft>
              <a:buSzPts val="2000"/>
              <a:buFont typeface="Delius"/>
              <a:buNone/>
              <a:defRPr sz="2000" b="1">
                <a:latin typeface="Delius"/>
                <a:ea typeface="Delius"/>
                <a:cs typeface="Delius"/>
                <a:sym typeface="Delius"/>
              </a:defRPr>
            </a:lvl5pPr>
            <a:lvl6pPr lvl="5" rtl="0">
              <a:spcBef>
                <a:spcPts val="0"/>
              </a:spcBef>
              <a:spcAft>
                <a:spcPts val="0"/>
              </a:spcAft>
              <a:buSzPts val="2000"/>
              <a:buFont typeface="Delius"/>
              <a:buNone/>
              <a:defRPr sz="2000" b="1">
                <a:latin typeface="Delius"/>
                <a:ea typeface="Delius"/>
                <a:cs typeface="Delius"/>
                <a:sym typeface="Delius"/>
              </a:defRPr>
            </a:lvl6pPr>
            <a:lvl7pPr lvl="6" rtl="0">
              <a:spcBef>
                <a:spcPts val="0"/>
              </a:spcBef>
              <a:spcAft>
                <a:spcPts val="0"/>
              </a:spcAft>
              <a:buSzPts val="2000"/>
              <a:buFont typeface="Delius"/>
              <a:buNone/>
              <a:defRPr sz="2000" b="1">
                <a:latin typeface="Delius"/>
                <a:ea typeface="Delius"/>
                <a:cs typeface="Delius"/>
                <a:sym typeface="Delius"/>
              </a:defRPr>
            </a:lvl7pPr>
            <a:lvl8pPr lvl="7" rtl="0">
              <a:spcBef>
                <a:spcPts val="0"/>
              </a:spcBef>
              <a:spcAft>
                <a:spcPts val="0"/>
              </a:spcAft>
              <a:buSzPts val="2000"/>
              <a:buFont typeface="Delius"/>
              <a:buNone/>
              <a:defRPr sz="2000" b="1">
                <a:latin typeface="Delius"/>
                <a:ea typeface="Delius"/>
                <a:cs typeface="Delius"/>
                <a:sym typeface="Delius"/>
              </a:defRPr>
            </a:lvl8pPr>
            <a:lvl9pPr lvl="8" rtl="0">
              <a:spcBef>
                <a:spcPts val="0"/>
              </a:spcBef>
              <a:spcAft>
                <a:spcPts val="0"/>
              </a:spcAft>
              <a:buSzPts val="2000"/>
              <a:buFont typeface="Delius"/>
              <a:buNone/>
              <a:defRPr sz="2000"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5229300" y="3912989"/>
            <a:ext cx="704100" cy="46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6119527" y="3977428"/>
            <a:ext cx="2046900" cy="658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97"/>
        <p:cNvGrpSpPr/>
        <p:nvPr/>
      </p:nvGrpSpPr>
      <p:grpSpPr>
        <a:xfrm>
          <a:off x="0" y="0"/>
          <a:ext cx="0" cy="0"/>
          <a:chOff x="0" y="0"/>
          <a:chExt cx="0" cy="0"/>
        </a:xfrm>
      </p:grpSpPr>
      <p:grpSp>
        <p:nvGrpSpPr>
          <p:cNvPr id="298" name="Google Shape;298;p14"/>
          <p:cNvGrpSpPr/>
          <p:nvPr/>
        </p:nvGrpSpPr>
        <p:grpSpPr>
          <a:xfrm>
            <a:off x="155326" y="91359"/>
            <a:ext cx="8833348" cy="489437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14"/>
          <p:cNvSpPr txBox="1">
            <a:spLocks noGrp="1"/>
          </p:cNvSpPr>
          <p:nvPr>
            <p:ph type="title"/>
          </p:nvPr>
        </p:nvSpPr>
        <p:spPr>
          <a:xfrm>
            <a:off x="2715750" y="3894713"/>
            <a:ext cx="3712500" cy="42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000"/>
            </a:lvl1pPr>
            <a:lvl2pPr lvl="1" algn="ctr">
              <a:spcBef>
                <a:spcPts val="0"/>
              </a:spcBef>
              <a:spcAft>
                <a:spcPts val="0"/>
              </a:spcAft>
              <a:buSzPts val="1800"/>
              <a:buNone/>
              <a:defRPr sz="1800"/>
            </a:lvl2pPr>
            <a:lvl3pPr lvl="2" algn="ctr">
              <a:spcBef>
                <a:spcPts val="0"/>
              </a:spcBef>
              <a:spcAft>
                <a:spcPts val="0"/>
              </a:spcAft>
              <a:buSzPts val="1800"/>
              <a:buNone/>
              <a:defRPr sz="1800"/>
            </a:lvl3pPr>
            <a:lvl4pPr lvl="3" algn="ctr">
              <a:spcBef>
                <a:spcPts val="0"/>
              </a:spcBef>
              <a:spcAft>
                <a:spcPts val="0"/>
              </a:spcAft>
              <a:buSzPts val="1800"/>
              <a:buNone/>
              <a:defRPr sz="1800"/>
            </a:lvl4pPr>
            <a:lvl5pPr lvl="4" algn="ctr">
              <a:spcBef>
                <a:spcPts val="0"/>
              </a:spcBef>
              <a:spcAft>
                <a:spcPts val="0"/>
              </a:spcAft>
              <a:buSzPts val="1800"/>
              <a:buNone/>
              <a:defRPr sz="1800"/>
            </a:lvl5pPr>
            <a:lvl6pPr lvl="5" algn="ctr">
              <a:spcBef>
                <a:spcPts val="0"/>
              </a:spcBef>
              <a:spcAft>
                <a:spcPts val="0"/>
              </a:spcAft>
              <a:buSzPts val="1800"/>
              <a:buNone/>
              <a:defRPr sz="1800"/>
            </a:lvl6pPr>
            <a:lvl7pPr lvl="6" algn="ctr">
              <a:spcBef>
                <a:spcPts val="0"/>
              </a:spcBef>
              <a:spcAft>
                <a:spcPts val="0"/>
              </a:spcAft>
              <a:buSzPts val="1800"/>
              <a:buNone/>
              <a:defRPr sz="1800"/>
            </a:lvl7pPr>
            <a:lvl8pPr lvl="7" algn="ctr">
              <a:spcBef>
                <a:spcPts val="0"/>
              </a:spcBef>
              <a:spcAft>
                <a:spcPts val="0"/>
              </a:spcAft>
              <a:buSzPts val="1800"/>
              <a:buNone/>
              <a:defRPr sz="1800"/>
            </a:lvl8pPr>
            <a:lvl9pPr lvl="8" algn="ctr">
              <a:spcBef>
                <a:spcPts val="0"/>
              </a:spcBef>
              <a:spcAft>
                <a:spcPts val="0"/>
              </a:spcAft>
              <a:buSzPts val="1800"/>
              <a:buNone/>
              <a:defRPr sz="1800"/>
            </a:lvl9pPr>
          </a:lstStyle>
          <a:p>
            <a:endParaRPr/>
          </a:p>
        </p:txBody>
      </p:sp>
      <p:sp>
        <p:nvSpPr>
          <p:cNvPr id="333" name="Google Shape;333;p14"/>
          <p:cNvSpPr txBox="1">
            <a:spLocks noGrp="1"/>
          </p:cNvSpPr>
          <p:nvPr>
            <p:ph type="subTitle" idx="1"/>
          </p:nvPr>
        </p:nvSpPr>
        <p:spPr>
          <a:xfrm>
            <a:off x="2569500" y="1475992"/>
            <a:ext cx="4005000" cy="203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2800">
                <a:latin typeface="Delius"/>
                <a:ea typeface="Delius"/>
                <a:cs typeface="Delius"/>
                <a:sym typeface="Delius"/>
              </a:defRPr>
            </a:lvl1pPr>
            <a:lvl2pPr lvl="1" algn="ctr" rtl="0">
              <a:spcBef>
                <a:spcPts val="0"/>
              </a:spcBef>
              <a:spcAft>
                <a:spcPts val="0"/>
              </a:spcAft>
              <a:buSzPts val="2400"/>
              <a:buFont typeface="Delius"/>
              <a:buNone/>
              <a:defRPr sz="2400">
                <a:latin typeface="Delius"/>
                <a:ea typeface="Delius"/>
                <a:cs typeface="Delius"/>
                <a:sym typeface="Delius"/>
              </a:defRPr>
            </a:lvl2pPr>
            <a:lvl3pPr lvl="2" algn="ctr" rtl="0">
              <a:spcBef>
                <a:spcPts val="0"/>
              </a:spcBef>
              <a:spcAft>
                <a:spcPts val="0"/>
              </a:spcAft>
              <a:buSzPts val="2400"/>
              <a:buFont typeface="Delius"/>
              <a:buNone/>
              <a:defRPr sz="2400">
                <a:latin typeface="Delius"/>
                <a:ea typeface="Delius"/>
                <a:cs typeface="Delius"/>
                <a:sym typeface="Delius"/>
              </a:defRPr>
            </a:lvl3pPr>
            <a:lvl4pPr lvl="3" algn="ctr" rtl="0">
              <a:spcBef>
                <a:spcPts val="0"/>
              </a:spcBef>
              <a:spcAft>
                <a:spcPts val="0"/>
              </a:spcAft>
              <a:buSzPts val="2400"/>
              <a:buFont typeface="Delius"/>
              <a:buNone/>
              <a:defRPr sz="2400">
                <a:latin typeface="Delius"/>
                <a:ea typeface="Delius"/>
                <a:cs typeface="Delius"/>
                <a:sym typeface="Delius"/>
              </a:defRPr>
            </a:lvl4pPr>
            <a:lvl5pPr lvl="4" algn="ctr" rtl="0">
              <a:spcBef>
                <a:spcPts val="0"/>
              </a:spcBef>
              <a:spcAft>
                <a:spcPts val="0"/>
              </a:spcAft>
              <a:buSzPts val="2400"/>
              <a:buFont typeface="Delius"/>
              <a:buNone/>
              <a:defRPr sz="2400">
                <a:latin typeface="Delius"/>
                <a:ea typeface="Delius"/>
                <a:cs typeface="Delius"/>
                <a:sym typeface="Delius"/>
              </a:defRPr>
            </a:lvl5pPr>
            <a:lvl6pPr lvl="5" algn="ctr" rtl="0">
              <a:spcBef>
                <a:spcPts val="0"/>
              </a:spcBef>
              <a:spcAft>
                <a:spcPts val="0"/>
              </a:spcAft>
              <a:buSzPts val="2400"/>
              <a:buFont typeface="Delius"/>
              <a:buNone/>
              <a:defRPr sz="2400">
                <a:latin typeface="Delius"/>
                <a:ea typeface="Delius"/>
                <a:cs typeface="Delius"/>
                <a:sym typeface="Delius"/>
              </a:defRPr>
            </a:lvl6pPr>
            <a:lvl7pPr lvl="6" algn="ctr" rtl="0">
              <a:spcBef>
                <a:spcPts val="0"/>
              </a:spcBef>
              <a:spcAft>
                <a:spcPts val="0"/>
              </a:spcAft>
              <a:buSzPts val="2400"/>
              <a:buFont typeface="Delius"/>
              <a:buNone/>
              <a:defRPr sz="2400">
                <a:latin typeface="Delius"/>
                <a:ea typeface="Delius"/>
                <a:cs typeface="Delius"/>
                <a:sym typeface="Delius"/>
              </a:defRPr>
            </a:lvl7pPr>
            <a:lvl8pPr lvl="7" algn="ctr" rtl="0">
              <a:spcBef>
                <a:spcPts val="0"/>
              </a:spcBef>
              <a:spcAft>
                <a:spcPts val="0"/>
              </a:spcAft>
              <a:buSzPts val="2400"/>
              <a:buFont typeface="Delius"/>
              <a:buNone/>
              <a:defRPr sz="2400">
                <a:latin typeface="Delius"/>
                <a:ea typeface="Delius"/>
                <a:cs typeface="Delius"/>
                <a:sym typeface="Delius"/>
              </a:defRPr>
            </a:lvl8pPr>
            <a:lvl9pPr lvl="8" algn="ctr" rtl="0">
              <a:spcBef>
                <a:spcPts val="0"/>
              </a:spcBef>
              <a:spcAft>
                <a:spcPts val="0"/>
              </a:spcAft>
              <a:buSzPts val="2400"/>
              <a:buFont typeface="Delius"/>
              <a:buNone/>
              <a:defRPr sz="2400">
                <a:latin typeface="Delius"/>
                <a:ea typeface="Delius"/>
                <a:cs typeface="Delius"/>
                <a:sym typeface="Deliu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6" r:id="rId6"/>
    <p:sldLayoutId id="2147483658" r:id="rId7"/>
    <p:sldLayoutId id="2147483659" r:id="rId8"/>
    <p:sldLayoutId id="2147483660" r:id="rId9"/>
    <p:sldLayoutId id="2147483666" r:id="rId10"/>
    <p:sldLayoutId id="2147483673" r:id="rId11"/>
    <p:sldLayoutId id="2147483679" r:id="rId12"/>
    <p:sldLayoutId id="214748368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gapminder.org/dollar-street/families/malual-both-nyaboth" TargetMode="External"/><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www.gapminder.org/tools/#$chart-type=mountain&amp;url=v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hyperlink" Target="https://www.gapminder.org/tools/#$chart-type=bubbles&amp;url=v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forms.gle/pxF8e9GW5VUV4zJq9"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photodentro.edu.gr/oep/r/8532/547?locale=el" TargetMode="External"/><Relationship Id="rId4" Type="http://schemas.openxmlformats.org/officeDocument/2006/relationships/hyperlink" Target="https://www.teach-economics-sustainable.com/dianomi_ploutou.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teach-economics-sustainable.com/wealthdistributiongame.html"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287807" y="-3050911"/>
            <a:ext cx="4761746" cy="509199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01" name="Google Shape;801;p32"/>
          <p:cNvGrpSpPr/>
          <p:nvPr/>
        </p:nvGrpSpPr>
        <p:grpSpPr>
          <a:xfrm rot="728172">
            <a:off x="-21068" y="3192024"/>
            <a:ext cx="1784276" cy="1783851"/>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05" name="Google Shape;805;p32"/>
          <p:cNvGrpSpPr/>
          <p:nvPr/>
        </p:nvGrpSpPr>
        <p:grpSpPr>
          <a:xfrm rot="624426">
            <a:off x="5269590" y="1426046"/>
            <a:ext cx="4761844" cy="5092095"/>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26" name="Google Shape;826;p32"/>
          <p:cNvGrpSpPr/>
          <p:nvPr/>
        </p:nvGrpSpPr>
        <p:grpSpPr>
          <a:xfrm>
            <a:off x="1769413" y="-128507"/>
            <a:ext cx="5053990" cy="5779004"/>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841" name="Google Shape;841;p32"/>
          <p:cNvSpPr txBox="1">
            <a:spLocks noGrp="1"/>
          </p:cNvSpPr>
          <p:nvPr>
            <p:ph type="subTitle" idx="1"/>
          </p:nvPr>
        </p:nvSpPr>
        <p:spPr>
          <a:xfrm>
            <a:off x="2804386" y="3728320"/>
            <a:ext cx="3447300" cy="90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t>Βουζαξάκης Γιώργος</a:t>
            </a:r>
          </a:p>
          <a:p>
            <a:pPr marL="0" lvl="0" indent="0" algn="ctr" rtl="0">
              <a:spcBef>
                <a:spcPts val="0"/>
              </a:spcBef>
              <a:spcAft>
                <a:spcPts val="0"/>
              </a:spcAft>
              <a:buNone/>
            </a:pPr>
            <a:r>
              <a:rPr lang="el-GR" dirty="0"/>
              <a:t>Σ.Ε. ΠΕ80</a:t>
            </a:r>
          </a:p>
        </p:txBody>
      </p:sp>
      <p:sp>
        <p:nvSpPr>
          <p:cNvPr id="842" name="Google Shape;842;p32"/>
          <p:cNvSpPr/>
          <p:nvPr/>
        </p:nvSpPr>
        <p:spPr>
          <a:xfrm>
            <a:off x="2846884" y="1144221"/>
            <a:ext cx="3701590" cy="2619184"/>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3" name="Google Shape;843;p32"/>
          <p:cNvSpPr txBox="1">
            <a:spLocks noGrp="1"/>
          </p:cNvSpPr>
          <p:nvPr>
            <p:ph type="ctrTitle"/>
          </p:nvPr>
        </p:nvSpPr>
        <p:spPr>
          <a:xfrm>
            <a:off x="2979064" y="1813551"/>
            <a:ext cx="3410700" cy="178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1600" kern="1400" cap="all" dirty="0">
                <a:solidFill>
                  <a:schemeClr val="tx1"/>
                </a:solidFill>
                <a:effectLst/>
                <a:latin typeface="Times New Roman" panose="02020603050405020304" pitchFamily="18" charset="0"/>
                <a:ea typeface="Times" panose="02020603050405020304" pitchFamily="18" charset="0"/>
              </a:rPr>
              <a:t>ΒΙΩΜΑΤΙΚΟ ΕΡΓΑΣΤΗΡΙΟ </a:t>
            </a:r>
            <a:br>
              <a:rPr lang="el-GR" sz="1600" kern="1400" cap="all" dirty="0">
                <a:solidFill>
                  <a:schemeClr val="tx1"/>
                </a:solidFill>
                <a:effectLst/>
                <a:latin typeface="Times New Roman" panose="02020603050405020304" pitchFamily="18" charset="0"/>
                <a:ea typeface="Times" panose="02020603050405020304" pitchFamily="18" charset="0"/>
              </a:rPr>
            </a:br>
            <a:r>
              <a:rPr lang="el-GR" sz="1600" kern="1400" cap="all" dirty="0">
                <a:solidFill>
                  <a:schemeClr val="tx1"/>
                </a:solidFill>
                <a:effectLst/>
                <a:latin typeface="Times New Roman" panose="02020603050405020304" pitchFamily="18" charset="0"/>
                <a:ea typeface="Times" panose="02020603050405020304" pitchFamily="18" charset="0"/>
              </a:rPr>
              <a:t>ΔρΑσεισ ενεργου πολιτη</a:t>
            </a:r>
            <a:endParaRPr sz="4800" dirty="0"/>
          </a:p>
        </p:txBody>
      </p:sp>
      <p:grpSp>
        <p:nvGrpSpPr>
          <p:cNvPr id="844" name="Google Shape;844;p32"/>
          <p:cNvGrpSpPr/>
          <p:nvPr/>
        </p:nvGrpSpPr>
        <p:grpSpPr>
          <a:xfrm>
            <a:off x="6956025" y="144337"/>
            <a:ext cx="1771661" cy="1916811"/>
            <a:chOff x="2005600" y="1271425"/>
            <a:chExt cx="1165950" cy="1261475"/>
          </a:xfrm>
        </p:grpSpPr>
        <p:sp>
          <p:nvSpPr>
            <p:cNvPr id="845" name="Google Shape;845;p32"/>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6" name="Google Shape;846;p32"/>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7" name="Google Shape;847;p32"/>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8" name="Google Shape;848;p32"/>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73" name="TextBox 72">
            <a:extLst>
              <a:ext uri="{FF2B5EF4-FFF2-40B4-BE49-F238E27FC236}">
                <a16:creationId xmlns:a16="http://schemas.microsoft.com/office/drawing/2014/main" id="{A098C84A-1361-C638-A468-FF066C3E8A2B}"/>
              </a:ext>
            </a:extLst>
          </p:cNvPr>
          <p:cNvSpPr txBox="1"/>
          <p:nvPr/>
        </p:nvSpPr>
        <p:spPr>
          <a:xfrm>
            <a:off x="3173394" y="1203089"/>
            <a:ext cx="2864670" cy="276999"/>
          </a:xfrm>
          <a:prstGeom prst="rect">
            <a:avLst/>
          </a:prstGeom>
          <a:noFill/>
        </p:spPr>
        <p:txBody>
          <a:bodyPr wrap="square">
            <a:spAutoFit/>
          </a:bodyPr>
          <a:lstStyle/>
          <a:p>
            <a:pPr algn="ctr"/>
            <a:r>
              <a:rPr lang="el-GR" sz="1200" dirty="0"/>
              <a:t>Σχολικό έτος 2024-2025 </a:t>
            </a:r>
          </a:p>
        </p:txBody>
      </p:sp>
      <p:pic>
        <p:nvPicPr>
          <p:cNvPr id="2" name="Θέση περιεχομένου 4">
            <a:extLst>
              <a:ext uri="{FF2B5EF4-FFF2-40B4-BE49-F238E27FC236}">
                <a16:creationId xmlns:a16="http://schemas.microsoft.com/office/drawing/2014/main" id="{BFB51D96-23AE-6F46-3A1F-E9663009C679}"/>
              </a:ext>
            </a:extLst>
          </p:cNvPr>
          <p:cNvPicPr>
            <a:picLocks noChangeAspect="1"/>
          </p:cNvPicPr>
          <p:nvPr/>
        </p:nvPicPr>
        <p:blipFill>
          <a:blip r:embed="rId3"/>
          <a:stretch>
            <a:fillRect/>
          </a:stretch>
        </p:blipFill>
        <p:spPr>
          <a:xfrm>
            <a:off x="6779979" y="1880556"/>
            <a:ext cx="2370933" cy="143226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45"/>
          <p:cNvSpPr txBox="1">
            <a:spLocks noGrp="1"/>
          </p:cNvSpPr>
          <p:nvPr>
            <p:ph type="title"/>
          </p:nvPr>
        </p:nvSpPr>
        <p:spPr>
          <a:xfrm>
            <a:off x="713100" y="445025"/>
            <a:ext cx="3637920"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Πληθυσμός/πλούτος</a:t>
            </a:r>
            <a:endParaRPr dirty="0"/>
          </a:p>
        </p:txBody>
      </p:sp>
      <p:sp>
        <p:nvSpPr>
          <p:cNvPr id="1088" name="Google Shape;1088;p45"/>
          <p:cNvSpPr txBox="1"/>
          <p:nvPr/>
        </p:nvSpPr>
        <p:spPr>
          <a:xfrm>
            <a:off x="1046475" y="2092550"/>
            <a:ext cx="2230200" cy="42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2800" b="1" dirty="0">
                <a:solidFill>
                  <a:srgbClr val="2F1932"/>
                </a:solidFill>
                <a:latin typeface="Delius"/>
                <a:ea typeface="Delius"/>
                <a:cs typeface="Delius"/>
                <a:sym typeface="Delius"/>
              </a:rPr>
              <a:t>14</a:t>
            </a:r>
            <a:r>
              <a:rPr lang="en" sz="2800" b="1" dirty="0">
                <a:solidFill>
                  <a:srgbClr val="2F1932"/>
                </a:solidFill>
                <a:latin typeface="Delius"/>
                <a:ea typeface="Delius"/>
                <a:cs typeface="Delius"/>
                <a:sym typeface="Delius"/>
              </a:rPr>
              <a:t>%</a:t>
            </a:r>
            <a:endParaRPr sz="2800" b="1" dirty="0">
              <a:solidFill>
                <a:srgbClr val="2F1932"/>
              </a:solidFill>
              <a:latin typeface="Delius"/>
              <a:ea typeface="Delius"/>
              <a:cs typeface="Delius"/>
              <a:sym typeface="Delius"/>
            </a:endParaRPr>
          </a:p>
        </p:txBody>
      </p:sp>
      <p:sp>
        <p:nvSpPr>
          <p:cNvPr id="1090" name="Google Shape;1090;p45"/>
          <p:cNvSpPr txBox="1"/>
          <p:nvPr/>
        </p:nvSpPr>
        <p:spPr>
          <a:xfrm>
            <a:off x="2677843" y="2084240"/>
            <a:ext cx="2230200" cy="42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sz="2800" b="1" dirty="0">
                <a:solidFill>
                  <a:srgbClr val="2F1932"/>
                </a:solidFill>
                <a:latin typeface="Delius"/>
                <a:ea typeface="Delius"/>
                <a:cs typeface="Delius"/>
                <a:sym typeface="Delius"/>
              </a:rPr>
              <a:t>56</a:t>
            </a:r>
            <a:r>
              <a:rPr lang="en" sz="2800" b="1" dirty="0">
                <a:solidFill>
                  <a:srgbClr val="2F1932"/>
                </a:solidFill>
                <a:latin typeface="Delius"/>
                <a:ea typeface="Delius"/>
                <a:cs typeface="Delius"/>
                <a:sym typeface="Delius"/>
              </a:rPr>
              <a:t>%</a:t>
            </a:r>
            <a:endParaRPr sz="2800" b="1" dirty="0">
              <a:solidFill>
                <a:srgbClr val="2F1932"/>
              </a:solidFill>
              <a:latin typeface="Delius"/>
              <a:ea typeface="Delius"/>
              <a:cs typeface="Delius"/>
              <a:sym typeface="Delius"/>
            </a:endParaRPr>
          </a:p>
        </p:txBody>
      </p:sp>
      <p:sp>
        <p:nvSpPr>
          <p:cNvPr id="1092" name="Google Shape;1092;p45"/>
          <p:cNvSpPr/>
          <p:nvPr/>
        </p:nvSpPr>
        <p:spPr>
          <a:xfrm>
            <a:off x="713100" y="2199667"/>
            <a:ext cx="224700" cy="224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92;p45">
            <a:extLst>
              <a:ext uri="{FF2B5EF4-FFF2-40B4-BE49-F238E27FC236}">
                <a16:creationId xmlns:a16="http://schemas.microsoft.com/office/drawing/2014/main" id="{D03D57DB-2359-DB2F-B38D-33866BA87DB1}"/>
              </a:ext>
            </a:extLst>
          </p:cNvPr>
          <p:cNvSpPr/>
          <p:nvPr/>
        </p:nvSpPr>
        <p:spPr>
          <a:xfrm>
            <a:off x="2307359" y="2153210"/>
            <a:ext cx="224700" cy="2247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1931;p66">
            <a:extLst>
              <a:ext uri="{FF2B5EF4-FFF2-40B4-BE49-F238E27FC236}">
                <a16:creationId xmlns:a16="http://schemas.microsoft.com/office/drawing/2014/main" id="{130EFF30-ADDC-16BE-CDA9-3DDDD39D7094}"/>
              </a:ext>
            </a:extLst>
          </p:cNvPr>
          <p:cNvSpPr/>
          <p:nvPr/>
        </p:nvSpPr>
        <p:spPr>
          <a:xfrm>
            <a:off x="1416876" y="1059871"/>
            <a:ext cx="2230367" cy="259464"/>
          </a:xfrm>
          <a:custGeom>
            <a:avLst/>
            <a:gdLst/>
            <a:ahLst/>
            <a:cxnLst/>
            <a:rect l="l" t="t" r="r" b="b"/>
            <a:pathLst>
              <a:path w="77356" h="8999" extrusionOk="0">
                <a:moveTo>
                  <a:pt x="62604" y="3663"/>
                </a:moveTo>
                <a:cubicBezTo>
                  <a:pt x="62606" y="3663"/>
                  <a:pt x="62608" y="3663"/>
                  <a:pt x="62610" y="3663"/>
                </a:cubicBezTo>
                <a:lnTo>
                  <a:pt x="62610" y="3663"/>
                </a:lnTo>
                <a:cubicBezTo>
                  <a:pt x="62606" y="3663"/>
                  <a:pt x="62604" y="3663"/>
                  <a:pt x="62604" y="3663"/>
                </a:cubicBezTo>
                <a:close/>
                <a:moveTo>
                  <a:pt x="42936" y="1"/>
                </a:moveTo>
                <a:cubicBezTo>
                  <a:pt x="42831" y="1"/>
                  <a:pt x="42748" y="1"/>
                  <a:pt x="42643" y="22"/>
                </a:cubicBezTo>
                <a:cubicBezTo>
                  <a:pt x="42329" y="43"/>
                  <a:pt x="42015" y="105"/>
                  <a:pt x="41702" y="168"/>
                </a:cubicBezTo>
                <a:cubicBezTo>
                  <a:pt x="41430" y="252"/>
                  <a:pt x="41158" y="357"/>
                  <a:pt x="40865" y="461"/>
                </a:cubicBezTo>
                <a:cubicBezTo>
                  <a:pt x="40614" y="566"/>
                  <a:pt x="40321" y="650"/>
                  <a:pt x="40070" y="754"/>
                </a:cubicBezTo>
                <a:cubicBezTo>
                  <a:pt x="39484" y="963"/>
                  <a:pt x="38919" y="1214"/>
                  <a:pt x="38333" y="1486"/>
                </a:cubicBezTo>
                <a:cubicBezTo>
                  <a:pt x="37810" y="1717"/>
                  <a:pt x="37287" y="1989"/>
                  <a:pt x="36764" y="2240"/>
                </a:cubicBezTo>
                <a:cubicBezTo>
                  <a:pt x="36471" y="2407"/>
                  <a:pt x="36199" y="2533"/>
                  <a:pt x="35906" y="2679"/>
                </a:cubicBezTo>
                <a:cubicBezTo>
                  <a:pt x="35466" y="2930"/>
                  <a:pt x="35048" y="3160"/>
                  <a:pt x="34588" y="3391"/>
                </a:cubicBezTo>
                <a:cubicBezTo>
                  <a:pt x="33939" y="3767"/>
                  <a:pt x="33269" y="4123"/>
                  <a:pt x="32600" y="4499"/>
                </a:cubicBezTo>
                <a:cubicBezTo>
                  <a:pt x="31867" y="4918"/>
                  <a:pt x="31114" y="5336"/>
                  <a:pt x="30382" y="5713"/>
                </a:cubicBezTo>
                <a:cubicBezTo>
                  <a:pt x="29461" y="6236"/>
                  <a:pt x="28499" y="6738"/>
                  <a:pt x="27536" y="7157"/>
                </a:cubicBezTo>
                <a:cubicBezTo>
                  <a:pt x="27139" y="7324"/>
                  <a:pt x="26741" y="7471"/>
                  <a:pt x="26365" y="7596"/>
                </a:cubicBezTo>
                <a:cubicBezTo>
                  <a:pt x="25967" y="7743"/>
                  <a:pt x="25569" y="7868"/>
                  <a:pt x="25151" y="7910"/>
                </a:cubicBezTo>
                <a:cubicBezTo>
                  <a:pt x="24921" y="7941"/>
                  <a:pt x="24691" y="7960"/>
                  <a:pt x="24453" y="7960"/>
                </a:cubicBezTo>
                <a:cubicBezTo>
                  <a:pt x="24366" y="7960"/>
                  <a:pt x="24278" y="7957"/>
                  <a:pt x="24188" y="7952"/>
                </a:cubicBezTo>
                <a:lnTo>
                  <a:pt x="23875" y="7868"/>
                </a:lnTo>
                <a:cubicBezTo>
                  <a:pt x="23812" y="7847"/>
                  <a:pt x="23749" y="7784"/>
                  <a:pt x="23686" y="7764"/>
                </a:cubicBezTo>
                <a:lnTo>
                  <a:pt x="23477" y="7554"/>
                </a:lnTo>
                <a:cubicBezTo>
                  <a:pt x="23456" y="7533"/>
                  <a:pt x="23456" y="7492"/>
                  <a:pt x="23435" y="7471"/>
                </a:cubicBezTo>
                <a:cubicBezTo>
                  <a:pt x="23372" y="7282"/>
                  <a:pt x="23331" y="7073"/>
                  <a:pt x="23289" y="6906"/>
                </a:cubicBezTo>
                <a:cubicBezTo>
                  <a:pt x="23268" y="6613"/>
                  <a:pt x="23247" y="6320"/>
                  <a:pt x="23247" y="6027"/>
                </a:cubicBezTo>
                <a:cubicBezTo>
                  <a:pt x="23226" y="5755"/>
                  <a:pt x="23184" y="5462"/>
                  <a:pt x="23184" y="5190"/>
                </a:cubicBezTo>
                <a:cubicBezTo>
                  <a:pt x="23163" y="4751"/>
                  <a:pt x="23121" y="4290"/>
                  <a:pt x="23038" y="3830"/>
                </a:cubicBezTo>
                <a:cubicBezTo>
                  <a:pt x="22975" y="3579"/>
                  <a:pt x="22912" y="3349"/>
                  <a:pt x="22828" y="3077"/>
                </a:cubicBezTo>
                <a:cubicBezTo>
                  <a:pt x="22724" y="2784"/>
                  <a:pt x="22619" y="2533"/>
                  <a:pt x="22452" y="2261"/>
                </a:cubicBezTo>
                <a:cubicBezTo>
                  <a:pt x="22326" y="2051"/>
                  <a:pt x="22138" y="1884"/>
                  <a:pt x="21992" y="1696"/>
                </a:cubicBezTo>
                <a:cubicBezTo>
                  <a:pt x="21803" y="1507"/>
                  <a:pt x="21573" y="1361"/>
                  <a:pt x="21364" y="1214"/>
                </a:cubicBezTo>
                <a:cubicBezTo>
                  <a:pt x="21155" y="1089"/>
                  <a:pt x="20883" y="984"/>
                  <a:pt x="20652" y="901"/>
                </a:cubicBezTo>
                <a:cubicBezTo>
                  <a:pt x="20339" y="796"/>
                  <a:pt x="20025" y="775"/>
                  <a:pt x="19711" y="754"/>
                </a:cubicBezTo>
                <a:cubicBezTo>
                  <a:pt x="19515" y="737"/>
                  <a:pt x="19319" y="730"/>
                  <a:pt x="19124" y="730"/>
                </a:cubicBezTo>
                <a:cubicBezTo>
                  <a:pt x="18091" y="730"/>
                  <a:pt x="17073" y="944"/>
                  <a:pt x="16070" y="1173"/>
                </a:cubicBezTo>
                <a:cubicBezTo>
                  <a:pt x="14857" y="1424"/>
                  <a:pt x="13643" y="1779"/>
                  <a:pt x="12471" y="2135"/>
                </a:cubicBezTo>
                <a:cubicBezTo>
                  <a:pt x="11927" y="2302"/>
                  <a:pt x="11404" y="2449"/>
                  <a:pt x="10839" y="2637"/>
                </a:cubicBezTo>
                <a:cubicBezTo>
                  <a:pt x="10002" y="2951"/>
                  <a:pt x="9144" y="3265"/>
                  <a:pt x="8307" y="3579"/>
                </a:cubicBezTo>
                <a:cubicBezTo>
                  <a:pt x="6927" y="4102"/>
                  <a:pt x="5546" y="4667"/>
                  <a:pt x="4186" y="5253"/>
                </a:cubicBezTo>
                <a:lnTo>
                  <a:pt x="3077" y="5713"/>
                </a:lnTo>
                <a:cubicBezTo>
                  <a:pt x="2742" y="5859"/>
                  <a:pt x="2428" y="6006"/>
                  <a:pt x="2093" y="6173"/>
                </a:cubicBezTo>
                <a:cubicBezTo>
                  <a:pt x="1382" y="6508"/>
                  <a:pt x="691" y="6843"/>
                  <a:pt x="1" y="7178"/>
                </a:cubicBezTo>
                <a:cubicBezTo>
                  <a:pt x="1277" y="6822"/>
                  <a:pt x="2533" y="6424"/>
                  <a:pt x="3788" y="6069"/>
                </a:cubicBezTo>
                <a:cubicBezTo>
                  <a:pt x="4813" y="5776"/>
                  <a:pt x="5818" y="5483"/>
                  <a:pt x="6843" y="5169"/>
                </a:cubicBezTo>
                <a:cubicBezTo>
                  <a:pt x="7973" y="4834"/>
                  <a:pt x="9103" y="4458"/>
                  <a:pt x="10212" y="4102"/>
                </a:cubicBezTo>
                <a:cubicBezTo>
                  <a:pt x="10525" y="3997"/>
                  <a:pt x="10881" y="3893"/>
                  <a:pt x="11195" y="3767"/>
                </a:cubicBezTo>
                <a:cubicBezTo>
                  <a:pt x="11760" y="3558"/>
                  <a:pt x="12346" y="3391"/>
                  <a:pt x="12911" y="3202"/>
                </a:cubicBezTo>
                <a:cubicBezTo>
                  <a:pt x="13769" y="2951"/>
                  <a:pt x="14647" y="2679"/>
                  <a:pt x="15505" y="2449"/>
                </a:cubicBezTo>
                <a:cubicBezTo>
                  <a:pt x="15945" y="2344"/>
                  <a:pt x="16363" y="2240"/>
                  <a:pt x="16802" y="2135"/>
                </a:cubicBezTo>
                <a:cubicBezTo>
                  <a:pt x="17284" y="2030"/>
                  <a:pt x="17744" y="1926"/>
                  <a:pt x="18246" y="1842"/>
                </a:cubicBezTo>
                <a:cubicBezTo>
                  <a:pt x="18610" y="1804"/>
                  <a:pt x="18974" y="1774"/>
                  <a:pt x="19334" y="1774"/>
                </a:cubicBezTo>
                <a:cubicBezTo>
                  <a:pt x="19574" y="1774"/>
                  <a:pt x="19811" y="1788"/>
                  <a:pt x="20046" y="1821"/>
                </a:cubicBezTo>
                <a:cubicBezTo>
                  <a:pt x="20255" y="1842"/>
                  <a:pt x="20464" y="1905"/>
                  <a:pt x="20652" y="1989"/>
                </a:cubicBezTo>
                <a:cubicBezTo>
                  <a:pt x="20820" y="2051"/>
                  <a:pt x="20987" y="2156"/>
                  <a:pt x="21134" y="2261"/>
                </a:cubicBezTo>
                <a:cubicBezTo>
                  <a:pt x="21259" y="2365"/>
                  <a:pt x="21385" y="2512"/>
                  <a:pt x="21489" y="2616"/>
                </a:cubicBezTo>
                <a:cubicBezTo>
                  <a:pt x="21594" y="2763"/>
                  <a:pt x="21678" y="2930"/>
                  <a:pt x="21761" y="3077"/>
                </a:cubicBezTo>
                <a:cubicBezTo>
                  <a:pt x="21908" y="3474"/>
                  <a:pt x="22012" y="3872"/>
                  <a:pt x="22096" y="4248"/>
                </a:cubicBezTo>
                <a:cubicBezTo>
                  <a:pt x="22180" y="4855"/>
                  <a:pt x="22201" y="5483"/>
                  <a:pt x="22243" y="6090"/>
                </a:cubicBezTo>
                <a:cubicBezTo>
                  <a:pt x="22243" y="6215"/>
                  <a:pt x="22284" y="6320"/>
                  <a:pt x="22284" y="6445"/>
                </a:cubicBezTo>
                <a:cubicBezTo>
                  <a:pt x="22284" y="6717"/>
                  <a:pt x="22326" y="7010"/>
                  <a:pt x="22347" y="7261"/>
                </a:cubicBezTo>
                <a:cubicBezTo>
                  <a:pt x="22389" y="7387"/>
                  <a:pt x="22410" y="7492"/>
                  <a:pt x="22431" y="7638"/>
                </a:cubicBezTo>
                <a:cubicBezTo>
                  <a:pt x="22452" y="7764"/>
                  <a:pt x="22515" y="7868"/>
                  <a:pt x="22598" y="7973"/>
                </a:cubicBezTo>
                <a:cubicBezTo>
                  <a:pt x="22640" y="8077"/>
                  <a:pt x="22745" y="8182"/>
                  <a:pt x="22828" y="8287"/>
                </a:cubicBezTo>
                <a:cubicBezTo>
                  <a:pt x="22870" y="8370"/>
                  <a:pt x="22954" y="8412"/>
                  <a:pt x="23017" y="8475"/>
                </a:cubicBezTo>
                <a:cubicBezTo>
                  <a:pt x="23080" y="8517"/>
                  <a:pt x="23142" y="8580"/>
                  <a:pt x="23226" y="8621"/>
                </a:cubicBezTo>
                <a:cubicBezTo>
                  <a:pt x="23435" y="8747"/>
                  <a:pt x="23665" y="8852"/>
                  <a:pt x="23896" y="8914"/>
                </a:cubicBezTo>
                <a:cubicBezTo>
                  <a:pt x="24168" y="8956"/>
                  <a:pt x="24419" y="8998"/>
                  <a:pt x="24649" y="8998"/>
                </a:cubicBezTo>
                <a:cubicBezTo>
                  <a:pt x="25256" y="8998"/>
                  <a:pt x="25862" y="8852"/>
                  <a:pt x="26406" y="8705"/>
                </a:cubicBezTo>
                <a:cubicBezTo>
                  <a:pt x="26699" y="8621"/>
                  <a:pt x="26950" y="8517"/>
                  <a:pt x="27222" y="8412"/>
                </a:cubicBezTo>
                <a:cubicBezTo>
                  <a:pt x="27473" y="8308"/>
                  <a:pt x="27766" y="8203"/>
                  <a:pt x="28038" y="8098"/>
                </a:cubicBezTo>
                <a:cubicBezTo>
                  <a:pt x="28603" y="7847"/>
                  <a:pt x="29189" y="7575"/>
                  <a:pt x="29754" y="7282"/>
                </a:cubicBezTo>
                <a:cubicBezTo>
                  <a:pt x="29984" y="7157"/>
                  <a:pt x="30256" y="7031"/>
                  <a:pt x="30486" y="6906"/>
                </a:cubicBezTo>
                <a:cubicBezTo>
                  <a:pt x="30675" y="6801"/>
                  <a:pt x="30821" y="6696"/>
                  <a:pt x="31010" y="6613"/>
                </a:cubicBezTo>
                <a:cubicBezTo>
                  <a:pt x="31533" y="6320"/>
                  <a:pt x="32056" y="6006"/>
                  <a:pt x="32600" y="5713"/>
                </a:cubicBezTo>
                <a:cubicBezTo>
                  <a:pt x="33207" y="5378"/>
                  <a:pt x="33834" y="5043"/>
                  <a:pt x="34441" y="4709"/>
                </a:cubicBezTo>
                <a:cubicBezTo>
                  <a:pt x="35090" y="4332"/>
                  <a:pt x="35717" y="3997"/>
                  <a:pt x="36366" y="3621"/>
                </a:cubicBezTo>
                <a:cubicBezTo>
                  <a:pt x="36680" y="3453"/>
                  <a:pt x="36994" y="3286"/>
                  <a:pt x="37349" y="3139"/>
                </a:cubicBezTo>
                <a:cubicBezTo>
                  <a:pt x="38040" y="2763"/>
                  <a:pt x="38751" y="2428"/>
                  <a:pt x="39484" y="2135"/>
                </a:cubicBezTo>
                <a:cubicBezTo>
                  <a:pt x="39965" y="1926"/>
                  <a:pt x="40425" y="1738"/>
                  <a:pt x="40927" y="1591"/>
                </a:cubicBezTo>
                <a:cubicBezTo>
                  <a:pt x="41388" y="1424"/>
                  <a:pt x="41890" y="1256"/>
                  <a:pt x="42392" y="1173"/>
                </a:cubicBezTo>
                <a:cubicBezTo>
                  <a:pt x="42551" y="1158"/>
                  <a:pt x="42700" y="1134"/>
                  <a:pt x="42845" y="1134"/>
                </a:cubicBezTo>
                <a:cubicBezTo>
                  <a:pt x="42911" y="1134"/>
                  <a:pt x="42976" y="1139"/>
                  <a:pt x="43041" y="1152"/>
                </a:cubicBezTo>
                <a:cubicBezTo>
                  <a:pt x="43062" y="1152"/>
                  <a:pt x="43103" y="1173"/>
                  <a:pt x="43145" y="1173"/>
                </a:cubicBezTo>
                <a:cubicBezTo>
                  <a:pt x="43229" y="1194"/>
                  <a:pt x="43271" y="1256"/>
                  <a:pt x="43334" y="1277"/>
                </a:cubicBezTo>
                <a:lnTo>
                  <a:pt x="43564" y="1507"/>
                </a:lnTo>
                <a:cubicBezTo>
                  <a:pt x="43627" y="1570"/>
                  <a:pt x="43647" y="1633"/>
                  <a:pt x="43689" y="1717"/>
                </a:cubicBezTo>
                <a:cubicBezTo>
                  <a:pt x="43794" y="2010"/>
                  <a:pt x="43857" y="2323"/>
                  <a:pt x="43899" y="2637"/>
                </a:cubicBezTo>
                <a:cubicBezTo>
                  <a:pt x="43961" y="3035"/>
                  <a:pt x="43961" y="3453"/>
                  <a:pt x="43961" y="3830"/>
                </a:cubicBezTo>
                <a:lnTo>
                  <a:pt x="43961" y="4709"/>
                </a:lnTo>
                <a:lnTo>
                  <a:pt x="43961" y="5671"/>
                </a:lnTo>
                <a:cubicBezTo>
                  <a:pt x="43961" y="5797"/>
                  <a:pt x="43982" y="5964"/>
                  <a:pt x="44003" y="6090"/>
                </a:cubicBezTo>
                <a:cubicBezTo>
                  <a:pt x="44045" y="6215"/>
                  <a:pt x="44066" y="6320"/>
                  <a:pt x="44087" y="6445"/>
                </a:cubicBezTo>
                <a:cubicBezTo>
                  <a:pt x="44108" y="6592"/>
                  <a:pt x="44191" y="6717"/>
                  <a:pt x="44254" y="6822"/>
                </a:cubicBezTo>
                <a:cubicBezTo>
                  <a:pt x="44275" y="6906"/>
                  <a:pt x="44317" y="6948"/>
                  <a:pt x="44380" y="7010"/>
                </a:cubicBezTo>
                <a:cubicBezTo>
                  <a:pt x="44422" y="7073"/>
                  <a:pt x="44484" y="7157"/>
                  <a:pt x="44568" y="7240"/>
                </a:cubicBezTo>
                <a:cubicBezTo>
                  <a:pt x="44631" y="7345"/>
                  <a:pt x="44735" y="7387"/>
                  <a:pt x="44819" y="7471"/>
                </a:cubicBezTo>
                <a:cubicBezTo>
                  <a:pt x="44924" y="7554"/>
                  <a:pt x="45028" y="7638"/>
                  <a:pt x="45154" y="7701"/>
                </a:cubicBezTo>
                <a:lnTo>
                  <a:pt x="45468" y="7868"/>
                </a:lnTo>
                <a:lnTo>
                  <a:pt x="45865" y="8015"/>
                </a:lnTo>
                <a:cubicBezTo>
                  <a:pt x="46137" y="8098"/>
                  <a:pt x="46409" y="8119"/>
                  <a:pt x="46702" y="8161"/>
                </a:cubicBezTo>
                <a:cubicBezTo>
                  <a:pt x="46807" y="8168"/>
                  <a:pt x="46912" y="8170"/>
                  <a:pt x="47016" y="8170"/>
                </a:cubicBezTo>
                <a:cubicBezTo>
                  <a:pt x="47225" y="8170"/>
                  <a:pt x="47435" y="8161"/>
                  <a:pt x="47644" y="8161"/>
                </a:cubicBezTo>
                <a:cubicBezTo>
                  <a:pt x="48230" y="8119"/>
                  <a:pt x="48795" y="8015"/>
                  <a:pt x="49339" y="7910"/>
                </a:cubicBezTo>
                <a:cubicBezTo>
                  <a:pt x="49945" y="7784"/>
                  <a:pt x="50552" y="7596"/>
                  <a:pt x="51159" y="7429"/>
                </a:cubicBezTo>
                <a:cubicBezTo>
                  <a:pt x="52331" y="7073"/>
                  <a:pt x="53461" y="6655"/>
                  <a:pt x="54611" y="6236"/>
                </a:cubicBezTo>
                <a:cubicBezTo>
                  <a:pt x="54946" y="6111"/>
                  <a:pt x="55302" y="5985"/>
                  <a:pt x="55658" y="5859"/>
                </a:cubicBezTo>
                <a:cubicBezTo>
                  <a:pt x="56432" y="5567"/>
                  <a:pt x="57227" y="5253"/>
                  <a:pt x="58001" y="4981"/>
                </a:cubicBezTo>
                <a:cubicBezTo>
                  <a:pt x="58650" y="4751"/>
                  <a:pt x="59319" y="4520"/>
                  <a:pt x="59968" y="4311"/>
                </a:cubicBezTo>
                <a:cubicBezTo>
                  <a:pt x="60282" y="4207"/>
                  <a:pt x="60596" y="4123"/>
                  <a:pt x="60909" y="4018"/>
                </a:cubicBezTo>
                <a:cubicBezTo>
                  <a:pt x="61056" y="3976"/>
                  <a:pt x="61244" y="3914"/>
                  <a:pt x="61412" y="3872"/>
                </a:cubicBezTo>
                <a:cubicBezTo>
                  <a:pt x="61663" y="3788"/>
                  <a:pt x="61935" y="3704"/>
                  <a:pt x="62207" y="3663"/>
                </a:cubicBezTo>
                <a:lnTo>
                  <a:pt x="62583" y="3663"/>
                </a:lnTo>
                <a:cubicBezTo>
                  <a:pt x="62604" y="3725"/>
                  <a:pt x="62604" y="3788"/>
                  <a:pt x="62625" y="3872"/>
                </a:cubicBezTo>
                <a:lnTo>
                  <a:pt x="62625" y="4144"/>
                </a:lnTo>
                <a:cubicBezTo>
                  <a:pt x="62521" y="4667"/>
                  <a:pt x="62374" y="5169"/>
                  <a:pt x="62207" y="5692"/>
                </a:cubicBezTo>
                <a:cubicBezTo>
                  <a:pt x="62144" y="5964"/>
                  <a:pt x="62060" y="6215"/>
                  <a:pt x="61956" y="6487"/>
                </a:cubicBezTo>
                <a:cubicBezTo>
                  <a:pt x="61935" y="6550"/>
                  <a:pt x="61893" y="6634"/>
                  <a:pt x="61851" y="6717"/>
                </a:cubicBezTo>
                <a:cubicBezTo>
                  <a:pt x="61788" y="6843"/>
                  <a:pt x="61788" y="6968"/>
                  <a:pt x="61788" y="7115"/>
                </a:cubicBezTo>
                <a:cubicBezTo>
                  <a:pt x="61788" y="7157"/>
                  <a:pt x="61830" y="7220"/>
                  <a:pt x="61830" y="7282"/>
                </a:cubicBezTo>
                <a:cubicBezTo>
                  <a:pt x="61830" y="7366"/>
                  <a:pt x="61851" y="7429"/>
                  <a:pt x="61872" y="7492"/>
                </a:cubicBezTo>
                <a:cubicBezTo>
                  <a:pt x="61893" y="7638"/>
                  <a:pt x="61977" y="7743"/>
                  <a:pt x="62039" y="7868"/>
                </a:cubicBezTo>
                <a:cubicBezTo>
                  <a:pt x="62060" y="7889"/>
                  <a:pt x="62081" y="7910"/>
                  <a:pt x="62081" y="7952"/>
                </a:cubicBezTo>
                <a:cubicBezTo>
                  <a:pt x="62144" y="8015"/>
                  <a:pt x="62186" y="8077"/>
                  <a:pt x="62269" y="8119"/>
                </a:cubicBezTo>
                <a:cubicBezTo>
                  <a:pt x="62395" y="8224"/>
                  <a:pt x="62500" y="8287"/>
                  <a:pt x="62667" y="8328"/>
                </a:cubicBezTo>
                <a:cubicBezTo>
                  <a:pt x="62859" y="8392"/>
                  <a:pt x="63075" y="8420"/>
                  <a:pt x="63278" y="8420"/>
                </a:cubicBezTo>
                <a:cubicBezTo>
                  <a:pt x="63341" y="8420"/>
                  <a:pt x="63403" y="8417"/>
                  <a:pt x="63462" y="8412"/>
                </a:cubicBezTo>
                <a:cubicBezTo>
                  <a:pt x="63734" y="8391"/>
                  <a:pt x="63985" y="8328"/>
                  <a:pt x="64257" y="8287"/>
                </a:cubicBezTo>
                <a:cubicBezTo>
                  <a:pt x="64487" y="8224"/>
                  <a:pt x="64759" y="8182"/>
                  <a:pt x="64990" y="8119"/>
                </a:cubicBezTo>
                <a:cubicBezTo>
                  <a:pt x="65596" y="7994"/>
                  <a:pt x="66161" y="7784"/>
                  <a:pt x="66747" y="7575"/>
                </a:cubicBezTo>
                <a:cubicBezTo>
                  <a:pt x="67856" y="7157"/>
                  <a:pt x="68965" y="6738"/>
                  <a:pt x="70053" y="6299"/>
                </a:cubicBezTo>
                <a:cubicBezTo>
                  <a:pt x="71580" y="5671"/>
                  <a:pt x="73150" y="5085"/>
                  <a:pt x="74656" y="4520"/>
                </a:cubicBezTo>
                <a:cubicBezTo>
                  <a:pt x="75054" y="4353"/>
                  <a:pt x="75451" y="4207"/>
                  <a:pt x="75870" y="4081"/>
                </a:cubicBezTo>
                <a:cubicBezTo>
                  <a:pt x="76372" y="3893"/>
                  <a:pt x="76853" y="3683"/>
                  <a:pt x="77355" y="3516"/>
                </a:cubicBezTo>
                <a:lnTo>
                  <a:pt x="77355" y="3516"/>
                </a:lnTo>
                <a:cubicBezTo>
                  <a:pt x="76581" y="3600"/>
                  <a:pt x="75702" y="3809"/>
                  <a:pt x="74824" y="3976"/>
                </a:cubicBezTo>
                <a:cubicBezTo>
                  <a:pt x="74091" y="4123"/>
                  <a:pt x="73380" y="4248"/>
                  <a:pt x="72648" y="4416"/>
                </a:cubicBezTo>
                <a:cubicBezTo>
                  <a:pt x="71832" y="4604"/>
                  <a:pt x="71036" y="4771"/>
                  <a:pt x="70220" y="5023"/>
                </a:cubicBezTo>
                <a:cubicBezTo>
                  <a:pt x="69279" y="5274"/>
                  <a:pt x="68337" y="5567"/>
                  <a:pt x="67375" y="5880"/>
                </a:cubicBezTo>
                <a:cubicBezTo>
                  <a:pt x="66684" y="6090"/>
                  <a:pt x="66015" y="6341"/>
                  <a:pt x="65324" y="6550"/>
                </a:cubicBezTo>
                <a:cubicBezTo>
                  <a:pt x="64990" y="6655"/>
                  <a:pt x="64613" y="6738"/>
                  <a:pt x="64257" y="6822"/>
                </a:cubicBezTo>
                <a:cubicBezTo>
                  <a:pt x="63964" y="6864"/>
                  <a:pt x="63692" y="6948"/>
                  <a:pt x="63420" y="7010"/>
                </a:cubicBezTo>
                <a:lnTo>
                  <a:pt x="63148" y="7010"/>
                </a:lnTo>
                <a:cubicBezTo>
                  <a:pt x="63190" y="6906"/>
                  <a:pt x="63232" y="6759"/>
                  <a:pt x="63253" y="6655"/>
                </a:cubicBezTo>
                <a:cubicBezTo>
                  <a:pt x="63274" y="6529"/>
                  <a:pt x="63337" y="6424"/>
                  <a:pt x="63357" y="6299"/>
                </a:cubicBezTo>
                <a:cubicBezTo>
                  <a:pt x="63462" y="5922"/>
                  <a:pt x="63567" y="5546"/>
                  <a:pt x="63671" y="5169"/>
                </a:cubicBezTo>
                <a:cubicBezTo>
                  <a:pt x="63734" y="4918"/>
                  <a:pt x="63776" y="4646"/>
                  <a:pt x="63839" y="4416"/>
                </a:cubicBezTo>
                <a:cubicBezTo>
                  <a:pt x="63860" y="4290"/>
                  <a:pt x="63860" y="4144"/>
                  <a:pt x="63860" y="3997"/>
                </a:cubicBezTo>
                <a:cubicBezTo>
                  <a:pt x="63860" y="3872"/>
                  <a:pt x="63839" y="3725"/>
                  <a:pt x="63797" y="3600"/>
                </a:cubicBezTo>
                <a:cubicBezTo>
                  <a:pt x="63776" y="3391"/>
                  <a:pt x="63671" y="3160"/>
                  <a:pt x="63567" y="2972"/>
                </a:cubicBezTo>
                <a:cubicBezTo>
                  <a:pt x="63504" y="2867"/>
                  <a:pt x="63420" y="2763"/>
                  <a:pt x="63274" y="2679"/>
                </a:cubicBezTo>
                <a:cubicBezTo>
                  <a:pt x="63148" y="2616"/>
                  <a:pt x="63023" y="2554"/>
                  <a:pt x="62897" y="2533"/>
                </a:cubicBezTo>
                <a:cubicBezTo>
                  <a:pt x="62793" y="2512"/>
                  <a:pt x="62667" y="2512"/>
                  <a:pt x="62521" y="2470"/>
                </a:cubicBezTo>
                <a:lnTo>
                  <a:pt x="62186" y="2470"/>
                </a:lnTo>
                <a:cubicBezTo>
                  <a:pt x="61893" y="2512"/>
                  <a:pt x="61621" y="2574"/>
                  <a:pt x="61328" y="2679"/>
                </a:cubicBezTo>
                <a:cubicBezTo>
                  <a:pt x="61119" y="2763"/>
                  <a:pt x="60909" y="2826"/>
                  <a:pt x="60658" y="2867"/>
                </a:cubicBezTo>
                <a:cubicBezTo>
                  <a:pt x="60303" y="2972"/>
                  <a:pt x="59926" y="3077"/>
                  <a:pt x="59570" y="3202"/>
                </a:cubicBezTo>
                <a:cubicBezTo>
                  <a:pt x="58796" y="3474"/>
                  <a:pt x="58001" y="3704"/>
                  <a:pt x="57227" y="3997"/>
                </a:cubicBezTo>
                <a:cubicBezTo>
                  <a:pt x="56243" y="4332"/>
                  <a:pt x="55302" y="4667"/>
                  <a:pt x="54339" y="5023"/>
                </a:cubicBezTo>
                <a:cubicBezTo>
                  <a:pt x="53461" y="5336"/>
                  <a:pt x="52561" y="5650"/>
                  <a:pt x="51682" y="5901"/>
                </a:cubicBezTo>
                <a:cubicBezTo>
                  <a:pt x="51117" y="6090"/>
                  <a:pt x="50552" y="6215"/>
                  <a:pt x="50008" y="6383"/>
                </a:cubicBezTo>
                <a:cubicBezTo>
                  <a:pt x="49443" y="6529"/>
                  <a:pt x="48878" y="6655"/>
                  <a:pt x="48292" y="6738"/>
                </a:cubicBezTo>
                <a:cubicBezTo>
                  <a:pt x="47916" y="6794"/>
                  <a:pt x="47521" y="6822"/>
                  <a:pt x="47119" y="6822"/>
                </a:cubicBezTo>
                <a:cubicBezTo>
                  <a:pt x="46919" y="6822"/>
                  <a:pt x="46716" y="6815"/>
                  <a:pt x="46514" y="6801"/>
                </a:cubicBezTo>
                <a:cubicBezTo>
                  <a:pt x="46347" y="6759"/>
                  <a:pt x="46158" y="6717"/>
                  <a:pt x="45991" y="6655"/>
                </a:cubicBezTo>
                <a:cubicBezTo>
                  <a:pt x="45886" y="6613"/>
                  <a:pt x="45782" y="6550"/>
                  <a:pt x="45677" y="6466"/>
                </a:cubicBezTo>
                <a:cubicBezTo>
                  <a:pt x="45614" y="6404"/>
                  <a:pt x="45531" y="6341"/>
                  <a:pt x="45447" y="6278"/>
                </a:cubicBezTo>
                <a:cubicBezTo>
                  <a:pt x="45426" y="6236"/>
                  <a:pt x="45405" y="6194"/>
                  <a:pt x="45405" y="6173"/>
                </a:cubicBezTo>
                <a:cubicBezTo>
                  <a:pt x="45342" y="6006"/>
                  <a:pt x="45321" y="5818"/>
                  <a:pt x="45300" y="5671"/>
                </a:cubicBezTo>
                <a:cubicBezTo>
                  <a:pt x="45259" y="5357"/>
                  <a:pt x="45259" y="5043"/>
                  <a:pt x="45259" y="4751"/>
                </a:cubicBezTo>
                <a:cubicBezTo>
                  <a:pt x="45259" y="4458"/>
                  <a:pt x="45259" y="4186"/>
                  <a:pt x="45238" y="3893"/>
                </a:cubicBezTo>
                <a:cubicBezTo>
                  <a:pt x="45238" y="3453"/>
                  <a:pt x="45217" y="3035"/>
                  <a:pt x="45154" y="2574"/>
                </a:cubicBezTo>
                <a:cubicBezTo>
                  <a:pt x="45091" y="2030"/>
                  <a:pt x="44987" y="1466"/>
                  <a:pt x="44673" y="963"/>
                </a:cubicBezTo>
                <a:cubicBezTo>
                  <a:pt x="44589" y="859"/>
                  <a:pt x="44505" y="754"/>
                  <a:pt x="44401" y="650"/>
                </a:cubicBezTo>
                <a:cubicBezTo>
                  <a:pt x="44296" y="545"/>
                  <a:pt x="44191" y="461"/>
                  <a:pt x="44087" y="378"/>
                </a:cubicBezTo>
                <a:cubicBezTo>
                  <a:pt x="43878" y="231"/>
                  <a:pt x="43647" y="126"/>
                  <a:pt x="43417" y="43"/>
                </a:cubicBezTo>
                <a:cubicBezTo>
                  <a:pt x="43271" y="22"/>
                  <a:pt x="43145" y="22"/>
                  <a:pt x="430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89;p45">
            <a:extLst>
              <a:ext uri="{FF2B5EF4-FFF2-40B4-BE49-F238E27FC236}">
                <a16:creationId xmlns:a16="http://schemas.microsoft.com/office/drawing/2014/main" id="{4F632C1A-5198-AD29-3C32-2FA7A23875C0}"/>
              </a:ext>
            </a:extLst>
          </p:cNvPr>
          <p:cNvSpPr txBox="1"/>
          <p:nvPr/>
        </p:nvSpPr>
        <p:spPr>
          <a:xfrm>
            <a:off x="1046475" y="2458162"/>
            <a:ext cx="2230200" cy="6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solidFill>
                  <a:srgbClr val="2F1932"/>
                </a:solidFill>
                <a:latin typeface="Nunito"/>
                <a:ea typeface="Nunito"/>
                <a:cs typeface="Nunito"/>
                <a:sym typeface="Nunito"/>
              </a:rPr>
              <a:t>Πληθυσμού</a:t>
            </a:r>
            <a:endParaRPr dirty="0">
              <a:solidFill>
                <a:srgbClr val="2F1932"/>
              </a:solidFill>
              <a:latin typeface="Nunito"/>
              <a:ea typeface="Nunito"/>
              <a:cs typeface="Nunito"/>
              <a:sym typeface="Nunito"/>
            </a:endParaRPr>
          </a:p>
        </p:txBody>
      </p:sp>
      <p:sp>
        <p:nvSpPr>
          <p:cNvPr id="26" name="Google Shape;1091;p45">
            <a:extLst>
              <a:ext uri="{FF2B5EF4-FFF2-40B4-BE49-F238E27FC236}">
                <a16:creationId xmlns:a16="http://schemas.microsoft.com/office/drawing/2014/main" id="{74176D14-1310-E511-2D99-E083D204CF7A}"/>
              </a:ext>
            </a:extLst>
          </p:cNvPr>
          <p:cNvSpPr txBox="1"/>
          <p:nvPr/>
        </p:nvSpPr>
        <p:spPr>
          <a:xfrm>
            <a:off x="2556310" y="2452332"/>
            <a:ext cx="2230200" cy="65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dirty="0">
                <a:solidFill>
                  <a:srgbClr val="2F1932"/>
                </a:solidFill>
                <a:latin typeface="Nunito"/>
                <a:ea typeface="Nunito"/>
                <a:cs typeface="Nunito"/>
                <a:sym typeface="Nunito"/>
              </a:rPr>
              <a:t>Παγκόσμιου πλούτου</a:t>
            </a:r>
            <a:endParaRPr dirty="0">
              <a:solidFill>
                <a:srgbClr val="2F1932"/>
              </a:solidFill>
              <a:latin typeface="Nunito"/>
              <a:ea typeface="Nunito"/>
              <a:cs typeface="Nunito"/>
              <a:sym typeface="Nunito"/>
            </a:endParaRPr>
          </a:p>
        </p:txBody>
      </p:sp>
      <p:pic>
        <p:nvPicPr>
          <p:cNvPr id="3" name="Εικόνα 2">
            <a:extLst>
              <a:ext uri="{FF2B5EF4-FFF2-40B4-BE49-F238E27FC236}">
                <a16:creationId xmlns:a16="http://schemas.microsoft.com/office/drawing/2014/main" id="{8A0B52D8-9B13-0BCD-6C15-744717AF7141}"/>
              </a:ext>
            </a:extLst>
          </p:cNvPr>
          <p:cNvPicPr>
            <a:picLocks noChangeAspect="1"/>
          </p:cNvPicPr>
          <p:nvPr/>
        </p:nvPicPr>
        <p:blipFill>
          <a:blip r:embed="rId3"/>
          <a:stretch>
            <a:fillRect/>
          </a:stretch>
        </p:blipFill>
        <p:spPr>
          <a:xfrm>
            <a:off x="4997824" y="245537"/>
            <a:ext cx="3177381" cy="2392166"/>
          </a:xfrm>
          <a:prstGeom prst="rect">
            <a:avLst/>
          </a:prstGeom>
        </p:spPr>
      </p:pic>
      <p:pic>
        <p:nvPicPr>
          <p:cNvPr id="6" name="Εικόνα 5">
            <a:extLst>
              <a:ext uri="{FF2B5EF4-FFF2-40B4-BE49-F238E27FC236}">
                <a16:creationId xmlns:a16="http://schemas.microsoft.com/office/drawing/2014/main" id="{99C17C3B-F2C1-8562-2693-061E5D9B386D}"/>
              </a:ext>
            </a:extLst>
          </p:cNvPr>
          <p:cNvPicPr>
            <a:picLocks noChangeAspect="1"/>
          </p:cNvPicPr>
          <p:nvPr/>
        </p:nvPicPr>
        <p:blipFill>
          <a:blip r:embed="rId4"/>
          <a:stretch>
            <a:fillRect/>
          </a:stretch>
        </p:blipFill>
        <p:spPr>
          <a:xfrm>
            <a:off x="5168302" y="2437531"/>
            <a:ext cx="2836423" cy="2326213"/>
          </a:xfrm>
          <a:prstGeom prst="rect">
            <a:avLst/>
          </a:prstGeom>
        </p:spPr>
      </p:pic>
      <p:sp>
        <p:nvSpPr>
          <p:cNvPr id="8" name="TextBox 7">
            <a:extLst>
              <a:ext uri="{FF2B5EF4-FFF2-40B4-BE49-F238E27FC236}">
                <a16:creationId xmlns:a16="http://schemas.microsoft.com/office/drawing/2014/main" id="{4C287AE3-132A-B776-FEB8-259B9BB18BE1}"/>
              </a:ext>
            </a:extLst>
          </p:cNvPr>
          <p:cNvSpPr txBox="1"/>
          <p:nvPr/>
        </p:nvSpPr>
        <p:spPr>
          <a:xfrm>
            <a:off x="863294" y="3015861"/>
            <a:ext cx="3142966" cy="1169551"/>
          </a:xfrm>
          <a:prstGeom prst="rect">
            <a:avLst/>
          </a:prstGeom>
          <a:noFill/>
        </p:spPr>
        <p:txBody>
          <a:bodyPr wrap="square">
            <a:spAutoFit/>
          </a:bodyPr>
          <a:lstStyle/>
          <a:p>
            <a:pPr algn="ctr">
              <a:buClr>
                <a:schemeClr val="dk1"/>
              </a:buClr>
              <a:buSzPts val="1400"/>
            </a:pPr>
            <a:r>
              <a:rPr lang="el-GR" b="1" dirty="0"/>
              <a:t>26 πλουσιότεροι άνθρωποι του κόσμου έχουν τόσο πλούτο όσο το 50% του πληθυσμού της Γης, δηλαδή 3,8 </a:t>
            </a:r>
            <a:r>
              <a:rPr lang="el-GR" b="1" dirty="0" err="1"/>
              <a:t>δισ</a:t>
            </a:r>
            <a:r>
              <a:rPr lang="en-US" b="1" dirty="0"/>
              <a:t>.</a:t>
            </a:r>
            <a:r>
              <a:rPr lang="el-GR" b="1" dirty="0"/>
              <a:t> άνθρωποι (</a:t>
            </a:r>
            <a:r>
              <a:rPr lang="en-US" b="1" dirty="0"/>
              <a:t>Oxfam, 2019)</a:t>
            </a:r>
            <a:endParaRPr lang="en-US" b="1" dirty="0">
              <a:solidFill>
                <a:schemeClr val="dk1"/>
              </a:solidFill>
              <a:latin typeface="Nunito"/>
              <a:sym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49"/>
          <p:cNvSpPr/>
          <p:nvPr/>
        </p:nvSpPr>
        <p:spPr>
          <a:xfrm>
            <a:off x="2582700" y="2632213"/>
            <a:ext cx="182400" cy="18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3" name="Google Shape;1193;p49"/>
          <p:cNvSpPr/>
          <p:nvPr/>
        </p:nvSpPr>
        <p:spPr>
          <a:xfrm>
            <a:off x="2582700" y="3967350"/>
            <a:ext cx="182400" cy="18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94;p49"/>
          <p:cNvSpPr/>
          <p:nvPr/>
        </p:nvSpPr>
        <p:spPr>
          <a:xfrm>
            <a:off x="6375600" y="2632213"/>
            <a:ext cx="182400" cy="18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49"/>
          <p:cNvSpPr/>
          <p:nvPr/>
        </p:nvSpPr>
        <p:spPr>
          <a:xfrm>
            <a:off x="6375600" y="3967350"/>
            <a:ext cx="182400" cy="18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49"/>
          <p:cNvSpPr txBox="1">
            <a:spLocks noGrp="1"/>
          </p:cNvSpPr>
          <p:nvPr>
            <p:ph type="title"/>
          </p:nvPr>
        </p:nvSpPr>
        <p:spPr>
          <a:xfrm>
            <a:off x="518742" y="323115"/>
            <a:ext cx="3438000"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400" dirty="0"/>
              <a:t>1</a:t>
            </a:r>
            <a:r>
              <a:rPr lang="el-GR" sz="2400" baseline="30000" dirty="0"/>
              <a:t>ος</a:t>
            </a:r>
            <a:r>
              <a:rPr lang="el-GR" sz="2400" dirty="0"/>
              <a:t> Στόχος Βιώσιμης Ανάπτυξης ΟΗΕ</a:t>
            </a:r>
            <a:endParaRPr sz="2400" dirty="0"/>
          </a:p>
        </p:txBody>
      </p:sp>
      <p:sp>
        <p:nvSpPr>
          <p:cNvPr id="1198" name="Google Shape;1198;p49"/>
          <p:cNvSpPr txBox="1">
            <a:spLocks noGrp="1"/>
          </p:cNvSpPr>
          <p:nvPr>
            <p:ph type="subTitle" idx="4294967295"/>
          </p:nvPr>
        </p:nvSpPr>
        <p:spPr>
          <a:xfrm>
            <a:off x="712242" y="2380130"/>
            <a:ext cx="1962600" cy="630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l-GR" dirty="0"/>
              <a:t>Έως το 2030 εξάλειψη της ακραίας φτώχειας</a:t>
            </a:r>
            <a:endParaRPr lang="en-US" dirty="0"/>
          </a:p>
        </p:txBody>
      </p:sp>
      <p:sp>
        <p:nvSpPr>
          <p:cNvPr id="1200" name="Google Shape;1200;p49"/>
          <p:cNvSpPr txBox="1">
            <a:spLocks noGrp="1"/>
          </p:cNvSpPr>
          <p:nvPr>
            <p:ph type="subTitle" idx="4294967295"/>
          </p:nvPr>
        </p:nvSpPr>
        <p:spPr>
          <a:xfrm>
            <a:off x="744275" y="3614425"/>
            <a:ext cx="1873760" cy="78564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l-GR" dirty="0"/>
              <a:t>Ίσα δικαιώματα πρόσβασης σε βασικές υπηρεσίες</a:t>
            </a:r>
            <a:endParaRPr dirty="0"/>
          </a:p>
        </p:txBody>
      </p:sp>
      <p:sp>
        <p:nvSpPr>
          <p:cNvPr id="1202" name="Google Shape;1202;p49"/>
          <p:cNvSpPr txBox="1">
            <a:spLocks noGrp="1"/>
          </p:cNvSpPr>
          <p:nvPr>
            <p:ph type="subTitle" idx="4294967295"/>
          </p:nvPr>
        </p:nvSpPr>
        <p:spPr>
          <a:xfrm>
            <a:off x="6465000" y="1940850"/>
            <a:ext cx="1965900" cy="6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Μείωση της έκθεσης και της ευπάθειάς τους έναντι ακραίων φαινομένων που σχετίζονται με το κλίμα</a:t>
            </a:r>
            <a:endParaRPr dirty="0"/>
          </a:p>
        </p:txBody>
      </p:sp>
      <p:sp>
        <p:nvSpPr>
          <p:cNvPr id="1204" name="Google Shape;1204;p49"/>
          <p:cNvSpPr txBox="1">
            <a:spLocks noGrp="1"/>
          </p:cNvSpPr>
          <p:nvPr>
            <p:ph type="subTitle" idx="4294967295"/>
          </p:nvPr>
        </p:nvSpPr>
        <p:spPr>
          <a:xfrm>
            <a:off x="6465000" y="3521395"/>
            <a:ext cx="1965900" cy="6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Εφαρμογή κατάλληλων εθνικών συστημάτων και μέτρων κοινωνικής προστασίας για όλους</a:t>
            </a:r>
            <a:endParaRPr dirty="0"/>
          </a:p>
        </p:txBody>
      </p:sp>
      <p:grpSp>
        <p:nvGrpSpPr>
          <p:cNvPr id="1205" name="Google Shape;1205;p49"/>
          <p:cNvGrpSpPr/>
          <p:nvPr/>
        </p:nvGrpSpPr>
        <p:grpSpPr>
          <a:xfrm>
            <a:off x="3678227" y="2499080"/>
            <a:ext cx="1784244" cy="1783819"/>
            <a:chOff x="5448300" y="1526500"/>
            <a:chExt cx="1154925" cy="1154650"/>
          </a:xfrm>
        </p:grpSpPr>
        <p:sp>
          <p:nvSpPr>
            <p:cNvPr id="1206" name="Google Shape;1206;p49"/>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49"/>
          <p:cNvGrpSpPr/>
          <p:nvPr/>
        </p:nvGrpSpPr>
        <p:grpSpPr>
          <a:xfrm>
            <a:off x="4289767" y="2978788"/>
            <a:ext cx="561174" cy="720501"/>
            <a:chOff x="3438380" y="2104986"/>
            <a:chExt cx="324247" cy="416282"/>
          </a:xfrm>
        </p:grpSpPr>
        <p:sp>
          <p:nvSpPr>
            <p:cNvPr id="1210" name="Google Shape;1210;p49"/>
            <p:cNvSpPr/>
            <p:nvPr/>
          </p:nvSpPr>
          <p:spPr>
            <a:xfrm>
              <a:off x="3438380" y="2104986"/>
              <a:ext cx="324247" cy="416282"/>
            </a:xfrm>
            <a:custGeom>
              <a:avLst/>
              <a:gdLst/>
              <a:ahLst/>
              <a:cxnLst/>
              <a:rect l="l" t="t" r="r" b="b"/>
              <a:pathLst>
                <a:path w="11538" h="14813" extrusionOk="0">
                  <a:moveTo>
                    <a:pt x="1858" y="1727"/>
                  </a:moveTo>
                  <a:lnTo>
                    <a:pt x="1858" y="3037"/>
                  </a:lnTo>
                  <a:cubicBezTo>
                    <a:pt x="1858" y="3489"/>
                    <a:pt x="1929" y="3918"/>
                    <a:pt x="2084" y="4335"/>
                  </a:cubicBezTo>
                  <a:lnTo>
                    <a:pt x="1906" y="4335"/>
                  </a:lnTo>
                  <a:cubicBezTo>
                    <a:pt x="1453" y="4335"/>
                    <a:pt x="1382" y="4204"/>
                    <a:pt x="1346" y="4132"/>
                  </a:cubicBezTo>
                  <a:cubicBezTo>
                    <a:pt x="1251" y="3942"/>
                    <a:pt x="1239" y="3561"/>
                    <a:pt x="1215" y="3132"/>
                  </a:cubicBezTo>
                  <a:cubicBezTo>
                    <a:pt x="1191" y="2727"/>
                    <a:pt x="1179" y="2251"/>
                    <a:pt x="1084" y="1727"/>
                  </a:cubicBezTo>
                  <a:close/>
                  <a:moveTo>
                    <a:pt x="10442" y="1727"/>
                  </a:moveTo>
                  <a:cubicBezTo>
                    <a:pt x="10359" y="2239"/>
                    <a:pt x="10347" y="2692"/>
                    <a:pt x="10335" y="3085"/>
                  </a:cubicBezTo>
                  <a:cubicBezTo>
                    <a:pt x="10311" y="3525"/>
                    <a:pt x="10300" y="3918"/>
                    <a:pt x="10192" y="4120"/>
                  </a:cubicBezTo>
                  <a:cubicBezTo>
                    <a:pt x="10157" y="4192"/>
                    <a:pt x="10085" y="4335"/>
                    <a:pt x="9621" y="4335"/>
                  </a:cubicBezTo>
                  <a:lnTo>
                    <a:pt x="9454" y="4335"/>
                  </a:lnTo>
                  <a:cubicBezTo>
                    <a:pt x="9597" y="3918"/>
                    <a:pt x="9669" y="3477"/>
                    <a:pt x="9669" y="3037"/>
                  </a:cubicBezTo>
                  <a:lnTo>
                    <a:pt x="9669" y="1727"/>
                  </a:lnTo>
                  <a:close/>
                  <a:moveTo>
                    <a:pt x="8799" y="858"/>
                  </a:moveTo>
                  <a:lnTo>
                    <a:pt x="8799" y="3037"/>
                  </a:lnTo>
                  <a:cubicBezTo>
                    <a:pt x="8799" y="4097"/>
                    <a:pt x="8264" y="5061"/>
                    <a:pt x="7359" y="5621"/>
                  </a:cubicBezTo>
                  <a:cubicBezTo>
                    <a:pt x="6656" y="6061"/>
                    <a:pt x="6204" y="6871"/>
                    <a:pt x="6204" y="7692"/>
                  </a:cubicBezTo>
                  <a:cubicBezTo>
                    <a:pt x="6204" y="8073"/>
                    <a:pt x="6311" y="8430"/>
                    <a:pt x="6501" y="8740"/>
                  </a:cubicBezTo>
                  <a:lnTo>
                    <a:pt x="5013" y="8740"/>
                  </a:lnTo>
                  <a:cubicBezTo>
                    <a:pt x="5204" y="8442"/>
                    <a:pt x="5311" y="8085"/>
                    <a:pt x="5323" y="7704"/>
                  </a:cubicBezTo>
                  <a:cubicBezTo>
                    <a:pt x="5323" y="6871"/>
                    <a:pt x="4870" y="6049"/>
                    <a:pt x="4168" y="5621"/>
                  </a:cubicBezTo>
                  <a:cubicBezTo>
                    <a:pt x="3263" y="5061"/>
                    <a:pt x="2727" y="4097"/>
                    <a:pt x="2727" y="3037"/>
                  </a:cubicBezTo>
                  <a:lnTo>
                    <a:pt x="2727" y="858"/>
                  </a:lnTo>
                  <a:close/>
                  <a:moveTo>
                    <a:pt x="7930" y="9609"/>
                  </a:moveTo>
                  <a:lnTo>
                    <a:pt x="7930" y="10466"/>
                  </a:lnTo>
                  <a:lnTo>
                    <a:pt x="3596" y="10466"/>
                  </a:lnTo>
                  <a:lnTo>
                    <a:pt x="3596" y="9609"/>
                  </a:lnTo>
                  <a:close/>
                  <a:moveTo>
                    <a:pt x="8799" y="11336"/>
                  </a:moveTo>
                  <a:lnTo>
                    <a:pt x="8799" y="13943"/>
                  </a:lnTo>
                  <a:lnTo>
                    <a:pt x="2727" y="13943"/>
                  </a:lnTo>
                  <a:lnTo>
                    <a:pt x="2727" y="11336"/>
                  </a:lnTo>
                  <a:close/>
                  <a:moveTo>
                    <a:pt x="1858" y="1"/>
                  </a:moveTo>
                  <a:lnTo>
                    <a:pt x="1858" y="858"/>
                  </a:lnTo>
                  <a:lnTo>
                    <a:pt x="1" y="858"/>
                  </a:lnTo>
                  <a:lnTo>
                    <a:pt x="132" y="1406"/>
                  </a:lnTo>
                  <a:cubicBezTo>
                    <a:pt x="298" y="2061"/>
                    <a:pt x="322" y="2656"/>
                    <a:pt x="346" y="3168"/>
                  </a:cubicBezTo>
                  <a:cubicBezTo>
                    <a:pt x="370" y="3704"/>
                    <a:pt x="394" y="4168"/>
                    <a:pt x="584" y="4537"/>
                  </a:cubicBezTo>
                  <a:cubicBezTo>
                    <a:pt x="810" y="4990"/>
                    <a:pt x="1251" y="5204"/>
                    <a:pt x="1906" y="5204"/>
                  </a:cubicBezTo>
                  <a:lnTo>
                    <a:pt x="2513" y="5204"/>
                  </a:lnTo>
                  <a:cubicBezTo>
                    <a:pt x="2822" y="5656"/>
                    <a:pt x="3215" y="6049"/>
                    <a:pt x="3703" y="6359"/>
                  </a:cubicBezTo>
                  <a:cubicBezTo>
                    <a:pt x="4156" y="6633"/>
                    <a:pt x="4454" y="7168"/>
                    <a:pt x="4454" y="7692"/>
                  </a:cubicBezTo>
                  <a:lnTo>
                    <a:pt x="4454" y="7704"/>
                  </a:lnTo>
                  <a:cubicBezTo>
                    <a:pt x="4442" y="8276"/>
                    <a:pt x="3977" y="8740"/>
                    <a:pt x="3418" y="8740"/>
                  </a:cubicBezTo>
                  <a:lnTo>
                    <a:pt x="2727" y="8740"/>
                  </a:lnTo>
                  <a:lnTo>
                    <a:pt x="2727" y="10478"/>
                  </a:lnTo>
                  <a:lnTo>
                    <a:pt x="1858" y="10478"/>
                  </a:lnTo>
                  <a:lnTo>
                    <a:pt x="1858" y="14812"/>
                  </a:lnTo>
                  <a:lnTo>
                    <a:pt x="9669" y="14812"/>
                  </a:lnTo>
                  <a:lnTo>
                    <a:pt x="9669" y="10478"/>
                  </a:lnTo>
                  <a:lnTo>
                    <a:pt x="8799" y="10478"/>
                  </a:lnTo>
                  <a:lnTo>
                    <a:pt x="8799" y="8740"/>
                  </a:lnTo>
                  <a:lnTo>
                    <a:pt x="8109" y="8740"/>
                  </a:lnTo>
                  <a:cubicBezTo>
                    <a:pt x="7537" y="8740"/>
                    <a:pt x="7061" y="8276"/>
                    <a:pt x="7061" y="7704"/>
                  </a:cubicBezTo>
                  <a:cubicBezTo>
                    <a:pt x="7061" y="7168"/>
                    <a:pt x="7359" y="6644"/>
                    <a:pt x="7811" y="6359"/>
                  </a:cubicBezTo>
                  <a:cubicBezTo>
                    <a:pt x="8287" y="6073"/>
                    <a:pt x="8704" y="5668"/>
                    <a:pt x="9014" y="5204"/>
                  </a:cubicBezTo>
                  <a:lnTo>
                    <a:pt x="9621" y="5204"/>
                  </a:lnTo>
                  <a:cubicBezTo>
                    <a:pt x="10288" y="5204"/>
                    <a:pt x="10740" y="4978"/>
                    <a:pt x="10966" y="4513"/>
                  </a:cubicBezTo>
                  <a:cubicBezTo>
                    <a:pt x="11157" y="4144"/>
                    <a:pt x="11181" y="3668"/>
                    <a:pt x="11193" y="3120"/>
                  </a:cubicBezTo>
                  <a:cubicBezTo>
                    <a:pt x="11216" y="2608"/>
                    <a:pt x="11240" y="2037"/>
                    <a:pt x="11395" y="1406"/>
                  </a:cubicBezTo>
                  <a:lnTo>
                    <a:pt x="11538" y="870"/>
                  </a:lnTo>
                  <a:lnTo>
                    <a:pt x="9669" y="870"/>
                  </a:lnTo>
                  <a:lnTo>
                    <a:pt x="9669" y="858"/>
                  </a:lnTo>
                  <a:lnTo>
                    <a:pt x="96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p:cNvSpPr/>
            <p:nvPr/>
          </p:nvSpPr>
          <p:spPr>
            <a:xfrm>
              <a:off x="3563857" y="2153519"/>
              <a:ext cx="73291" cy="73291"/>
            </a:xfrm>
            <a:custGeom>
              <a:avLst/>
              <a:gdLst/>
              <a:ahLst/>
              <a:cxnLst/>
              <a:rect l="l" t="t" r="r" b="b"/>
              <a:pathLst>
                <a:path w="2608" h="2608" extrusionOk="0">
                  <a:moveTo>
                    <a:pt x="1298" y="869"/>
                  </a:moveTo>
                  <a:cubicBezTo>
                    <a:pt x="1536" y="869"/>
                    <a:pt x="1739" y="1072"/>
                    <a:pt x="1739" y="1310"/>
                  </a:cubicBezTo>
                  <a:cubicBezTo>
                    <a:pt x="1739" y="1548"/>
                    <a:pt x="1536" y="1739"/>
                    <a:pt x="1298" y="1739"/>
                  </a:cubicBezTo>
                  <a:cubicBezTo>
                    <a:pt x="1060" y="1739"/>
                    <a:pt x="870" y="1548"/>
                    <a:pt x="870" y="1310"/>
                  </a:cubicBezTo>
                  <a:cubicBezTo>
                    <a:pt x="870" y="1072"/>
                    <a:pt x="1060" y="869"/>
                    <a:pt x="1298" y="869"/>
                  </a:cubicBezTo>
                  <a:close/>
                  <a:moveTo>
                    <a:pt x="1298" y="0"/>
                  </a:moveTo>
                  <a:cubicBezTo>
                    <a:pt x="584" y="0"/>
                    <a:pt x="0" y="584"/>
                    <a:pt x="0" y="1310"/>
                  </a:cubicBezTo>
                  <a:cubicBezTo>
                    <a:pt x="0" y="2024"/>
                    <a:pt x="584" y="2608"/>
                    <a:pt x="1298" y="2608"/>
                  </a:cubicBezTo>
                  <a:cubicBezTo>
                    <a:pt x="2025" y="2608"/>
                    <a:pt x="2608" y="2024"/>
                    <a:pt x="2608" y="1310"/>
                  </a:cubicBezTo>
                  <a:cubicBezTo>
                    <a:pt x="2608" y="584"/>
                    <a:pt x="2013"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212" name="Google Shape;1212;p49"/>
          <p:cNvCxnSpPr>
            <a:stCxn id="1192" idx="3"/>
            <a:endCxn id="1193" idx="3"/>
          </p:cNvCxnSpPr>
          <p:nvPr/>
        </p:nvCxnSpPr>
        <p:spPr>
          <a:xfrm>
            <a:off x="2765100" y="2723413"/>
            <a:ext cx="600" cy="1335000"/>
          </a:xfrm>
          <a:prstGeom prst="bentConnector3">
            <a:avLst>
              <a:gd name="adj1" fmla="val 39687500"/>
            </a:avLst>
          </a:prstGeom>
          <a:noFill/>
          <a:ln w="19050" cap="flat" cmpd="sng">
            <a:solidFill>
              <a:schemeClr val="dk1"/>
            </a:solidFill>
            <a:prstDash val="solid"/>
            <a:round/>
            <a:headEnd type="none" w="med" len="med"/>
            <a:tailEnd type="none" w="med" len="med"/>
          </a:ln>
        </p:spPr>
      </p:cxnSp>
      <p:cxnSp>
        <p:nvCxnSpPr>
          <p:cNvPr id="1213" name="Google Shape;1213;p49"/>
          <p:cNvCxnSpPr>
            <a:stCxn id="1194" idx="1"/>
            <a:endCxn id="1195" idx="1"/>
          </p:cNvCxnSpPr>
          <p:nvPr/>
        </p:nvCxnSpPr>
        <p:spPr>
          <a:xfrm>
            <a:off x="6375600" y="2723413"/>
            <a:ext cx="600" cy="1335000"/>
          </a:xfrm>
          <a:prstGeom prst="bentConnector3">
            <a:avLst>
              <a:gd name="adj1" fmla="val -39687500"/>
            </a:avLst>
          </a:prstGeom>
          <a:noFill/>
          <a:ln w="19050" cap="flat" cmpd="sng">
            <a:solidFill>
              <a:schemeClr val="dk1"/>
            </a:solidFill>
            <a:prstDash val="solid"/>
            <a:round/>
            <a:headEnd type="none" w="med" len="med"/>
            <a:tailEnd type="none" w="med" len="med"/>
          </a:ln>
        </p:spPr>
      </p:cxnSp>
      <p:cxnSp>
        <p:nvCxnSpPr>
          <p:cNvPr id="1214" name="Google Shape;1214;p49"/>
          <p:cNvCxnSpPr/>
          <p:nvPr/>
        </p:nvCxnSpPr>
        <p:spPr>
          <a:xfrm>
            <a:off x="3013150" y="3392519"/>
            <a:ext cx="1043400" cy="0"/>
          </a:xfrm>
          <a:prstGeom prst="straightConnector1">
            <a:avLst/>
          </a:prstGeom>
          <a:noFill/>
          <a:ln w="19050" cap="flat" cmpd="sng">
            <a:solidFill>
              <a:schemeClr val="dk1"/>
            </a:solidFill>
            <a:prstDash val="solid"/>
            <a:round/>
            <a:headEnd type="none" w="med" len="med"/>
            <a:tailEnd type="oval" w="med" len="med"/>
          </a:ln>
        </p:spPr>
      </p:cxnSp>
      <p:cxnSp>
        <p:nvCxnSpPr>
          <p:cNvPr id="1215" name="Google Shape;1215;p49"/>
          <p:cNvCxnSpPr/>
          <p:nvPr/>
        </p:nvCxnSpPr>
        <p:spPr>
          <a:xfrm>
            <a:off x="5084175" y="3392519"/>
            <a:ext cx="1043400" cy="0"/>
          </a:xfrm>
          <a:prstGeom prst="straightConnector1">
            <a:avLst/>
          </a:prstGeom>
          <a:noFill/>
          <a:ln w="19050" cap="flat" cmpd="sng">
            <a:solidFill>
              <a:schemeClr val="dk1"/>
            </a:solidFill>
            <a:prstDash val="solid"/>
            <a:round/>
            <a:headEnd type="oval" w="med" len="med"/>
            <a:tailEnd type="none" w="med" len="med"/>
          </a:ln>
        </p:spPr>
      </p:cxnSp>
      <p:sp>
        <p:nvSpPr>
          <p:cNvPr id="1216" name="Google Shape;1216;p49"/>
          <p:cNvSpPr/>
          <p:nvPr/>
        </p:nvSpPr>
        <p:spPr>
          <a:xfrm rot="3312928">
            <a:off x="5062144" y="3703294"/>
            <a:ext cx="271838" cy="816407"/>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p:cNvSpPr/>
          <p:nvPr/>
        </p:nvSpPr>
        <p:spPr>
          <a:xfrm rot="3312928">
            <a:off x="3778094" y="2258319"/>
            <a:ext cx="271838" cy="816407"/>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Εικόνα 2">
            <a:extLst>
              <a:ext uri="{FF2B5EF4-FFF2-40B4-BE49-F238E27FC236}">
                <a16:creationId xmlns:a16="http://schemas.microsoft.com/office/drawing/2014/main" id="{084D6003-8B64-2DA5-54E3-0B2C2961E2EC}"/>
              </a:ext>
            </a:extLst>
          </p:cNvPr>
          <p:cNvPicPr>
            <a:picLocks noChangeAspect="1"/>
          </p:cNvPicPr>
          <p:nvPr/>
        </p:nvPicPr>
        <p:blipFill>
          <a:blip r:embed="rId3"/>
          <a:stretch>
            <a:fillRect/>
          </a:stretch>
        </p:blipFill>
        <p:spPr>
          <a:xfrm>
            <a:off x="3407461" y="1861431"/>
            <a:ext cx="2588692" cy="25717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1">
          <a:extLst>
            <a:ext uri="{FF2B5EF4-FFF2-40B4-BE49-F238E27FC236}">
              <a16:creationId xmlns:a16="http://schemas.microsoft.com/office/drawing/2014/main" id="{978235C3-CEEA-AD24-E13A-2733AE0296CA}"/>
            </a:ext>
          </a:extLst>
        </p:cNvPr>
        <p:cNvGrpSpPr/>
        <p:nvPr/>
      </p:nvGrpSpPr>
      <p:grpSpPr>
        <a:xfrm>
          <a:off x="0" y="0"/>
          <a:ext cx="0" cy="0"/>
          <a:chOff x="0" y="0"/>
          <a:chExt cx="0" cy="0"/>
        </a:xfrm>
      </p:grpSpPr>
      <p:sp>
        <p:nvSpPr>
          <p:cNvPr id="1192" name="Google Shape;1192;p49">
            <a:extLst>
              <a:ext uri="{FF2B5EF4-FFF2-40B4-BE49-F238E27FC236}">
                <a16:creationId xmlns:a16="http://schemas.microsoft.com/office/drawing/2014/main" id="{3259F061-F65B-6080-707E-012FEAD0BD33}"/>
              </a:ext>
            </a:extLst>
          </p:cNvPr>
          <p:cNvSpPr/>
          <p:nvPr/>
        </p:nvSpPr>
        <p:spPr>
          <a:xfrm>
            <a:off x="2618035" y="2632213"/>
            <a:ext cx="182400" cy="18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3" name="Google Shape;1193;p49">
            <a:extLst>
              <a:ext uri="{FF2B5EF4-FFF2-40B4-BE49-F238E27FC236}">
                <a16:creationId xmlns:a16="http://schemas.microsoft.com/office/drawing/2014/main" id="{5725EC43-9725-F946-7552-FAD376C9AFBC}"/>
              </a:ext>
            </a:extLst>
          </p:cNvPr>
          <p:cNvSpPr/>
          <p:nvPr/>
        </p:nvSpPr>
        <p:spPr>
          <a:xfrm>
            <a:off x="2582700" y="3967350"/>
            <a:ext cx="182400" cy="18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4" name="Google Shape;1194;p49">
            <a:extLst>
              <a:ext uri="{FF2B5EF4-FFF2-40B4-BE49-F238E27FC236}">
                <a16:creationId xmlns:a16="http://schemas.microsoft.com/office/drawing/2014/main" id="{A02C405B-BCA9-F63D-CC14-7D35066BCFAA}"/>
              </a:ext>
            </a:extLst>
          </p:cNvPr>
          <p:cNvSpPr/>
          <p:nvPr/>
        </p:nvSpPr>
        <p:spPr>
          <a:xfrm>
            <a:off x="6375600" y="2632213"/>
            <a:ext cx="182400" cy="18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5" name="Google Shape;1195;p49">
            <a:extLst>
              <a:ext uri="{FF2B5EF4-FFF2-40B4-BE49-F238E27FC236}">
                <a16:creationId xmlns:a16="http://schemas.microsoft.com/office/drawing/2014/main" id="{BC8BEAC4-539B-A836-7AE5-32CECBAD40B9}"/>
              </a:ext>
            </a:extLst>
          </p:cNvPr>
          <p:cNvSpPr/>
          <p:nvPr/>
        </p:nvSpPr>
        <p:spPr>
          <a:xfrm>
            <a:off x="6375600" y="3967350"/>
            <a:ext cx="182400" cy="182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6" name="Google Shape;1196;p49">
            <a:extLst>
              <a:ext uri="{FF2B5EF4-FFF2-40B4-BE49-F238E27FC236}">
                <a16:creationId xmlns:a16="http://schemas.microsoft.com/office/drawing/2014/main" id="{1A4DDBAF-75C1-3EDA-DEC6-2DD3AD29CDAF}"/>
              </a:ext>
            </a:extLst>
          </p:cNvPr>
          <p:cNvSpPr txBox="1">
            <a:spLocks noGrp="1"/>
          </p:cNvSpPr>
          <p:nvPr>
            <p:ph type="title"/>
          </p:nvPr>
        </p:nvSpPr>
        <p:spPr>
          <a:xfrm>
            <a:off x="518742" y="323115"/>
            <a:ext cx="3438000"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400" dirty="0"/>
              <a:t>10</a:t>
            </a:r>
            <a:r>
              <a:rPr lang="el-GR" sz="2400" baseline="30000" dirty="0"/>
              <a:t>ος</a:t>
            </a:r>
            <a:r>
              <a:rPr lang="el-GR" sz="2400" dirty="0"/>
              <a:t> Στόχος Βιώσιμης Ανάπτυξης ΟΗΕ</a:t>
            </a:r>
            <a:endParaRPr sz="2400" dirty="0"/>
          </a:p>
        </p:txBody>
      </p:sp>
      <p:grpSp>
        <p:nvGrpSpPr>
          <p:cNvPr id="1205" name="Google Shape;1205;p49">
            <a:extLst>
              <a:ext uri="{FF2B5EF4-FFF2-40B4-BE49-F238E27FC236}">
                <a16:creationId xmlns:a16="http://schemas.microsoft.com/office/drawing/2014/main" id="{134082EC-D5E5-8410-DD72-1B1B6310CDBE}"/>
              </a:ext>
            </a:extLst>
          </p:cNvPr>
          <p:cNvGrpSpPr/>
          <p:nvPr/>
        </p:nvGrpSpPr>
        <p:grpSpPr>
          <a:xfrm>
            <a:off x="3678227" y="2499080"/>
            <a:ext cx="1784244" cy="1783819"/>
            <a:chOff x="5448300" y="1526500"/>
            <a:chExt cx="1154925" cy="1154650"/>
          </a:xfrm>
        </p:grpSpPr>
        <p:sp>
          <p:nvSpPr>
            <p:cNvPr id="1206" name="Google Shape;1206;p49">
              <a:extLst>
                <a:ext uri="{FF2B5EF4-FFF2-40B4-BE49-F238E27FC236}">
                  <a16:creationId xmlns:a16="http://schemas.microsoft.com/office/drawing/2014/main" id="{4B8EA208-30BE-9044-884D-40E28B32515A}"/>
                </a:ext>
              </a:extLst>
            </p:cNvPr>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9">
              <a:extLst>
                <a:ext uri="{FF2B5EF4-FFF2-40B4-BE49-F238E27FC236}">
                  <a16:creationId xmlns:a16="http://schemas.microsoft.com/office/drawing/2014/main" id="{2E32CF1B-F8F6-9A2D-BBD1-4F7AC126FD79}"/>
                </a:ext>
              </a:extLst>
            </p:cNvPr>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9">
              <a:extLst>
                <a:ext uri="{FF2B5EF4-FFF2-40B4-BE49-F238E27FC236}">
                  <a16:creationId xmlns:a16="http://schemas.microsoft.com/office/drawing/2014/main" id="{6341E7E1-1005-B0EB-6E24-B075E9B48AE5}"/>
                </a:ext>
              </a:extLst>
            </p:cNvPr>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9" name="Google Shape;1209;p49">
            <a:extLst>
              <a:ext uri="{FF2B5EF4-FFF2-40B4-BE49-F238E27FC236}">
                <a16:creationId xmlns:a16="http://schemas.microsoft.com/office/drawing/2014/main" id="{9995E8A3-D74E-0EED-6D09-D4BEFA53DB35}"/>
              </a:ext>
            </a:extLst>
          </p:cNvPr>
          <p:cNvGrpSpPr/>
          <p:nvPr/>
        </p:nvGrpSpPr>
        <p:grpSpPr>
          <a:xfrm>
            <a:off x="4289767" y="2978788"/>
            <a:ext cx="561174" cy="720501"/>
            <a:chOff x="3438380" y="2104986"/>
            <a:chExt cx="324247" cy="416282"/>
          </a:xfrm>
        </p:grpSpPr>
        <p:sp>
          <p:nvSpPr>
            <p:cNvPr id="1210" name="Google Shape;1210;p49">
              <a:extLst>
                <a:ext uri="{FF2B5EF4-FFF2-40B4-BE49-F238E27FC236}">
                  <a16:creationId xmlns:a16="http://schemas.microsoft.com/office/drawing/2014/main" id="{581706CF-8C53-3D11-9D65-B6DD870ED54B}"/>
                </a:ext>
              </a:extLst>
            </p:cNvPr>
            <p:cNvSpPr/>
            <p:nvPr/>
          </p:nvSpPr>
          <p:spPr>
            <a:xfrm>
              <a:off x="3438380" y="2104986"/>
              <a:ext cx="324247" cy="416282"/>
            </a:xfrm>
            <a:custGeom>
              <a:avLst/>
              <a:gdLst/>
              <a:ahLst/>
              <a:cxnLst/>
              <a:rect l="l" t="t" r="r" b="b"/>
              <a:pathLst>
                <a:path w="11538" h="14813" extrusionOk="0">
                  <a:moveTo>
                    <a:pt x="1858" y="1727"/>
                  </a:moveTo>
                  <a:lnTo>
                    <a:pt x="1858" y="3037"/>
                  </a:lnTo>
                  <a:cubicBezTo>
                    <a:pt x="1858" y="3489"/>
                    <a:pt x="1929" y="3918"/>
                    <a:pt x="2084" y="4335"/>
                  </a:cubicBezTo>
                  <a:lnTo>
                    <a:pt x="1906" y="4335"/>
                  </a:lnTo>
                  <a:cubicBezTo>
                    <a:pt x="1453" y="4335"/>
                    <a:pt x="1382" y="4204"/>
                    <a:pt x="1346" y="4132"/>
                  </a:cubicBezTo>
                  <a:cubicBezTo>
                    <a:pt x="1251" y="3942"/>
                    <a:pt x="1239" y="3561"/>
                    <a:pt x="1215" y="3132"/>
                  </a:cubicBezTo>
                  <a:cubicBezTo>
                    <a:pt x="1191" y="2727"/>
                    <a:pt x="1179" y="2251"/>
                    <a:pt x="1084" y="1727"/>
                  </a:cubicBezTo>
                  <a:close/>
                  <a:moveTo>
                    <a:pt x="10442" y="1727"/>
                  </a:moveTo>
                  <a:cubicBezTo>
                    <a:pt x="10359" y="2239"/>
                    <a:pt x="10347" y="2692"/>
                    <a:pt x="10335" y="3085"/>
                  </a:cubicBezTo>
                  <a:cubicBezTo>
                    <a:pt x="10311" y="3525"/>
                    <a:pt x="10300" y="3918"/>
                    <a:pt x="10192" y="4120"/>
                  </a:cubicBezTo>
                  <a:cubicBezTo>
                    <a:pt x="10157" y="4192"/>
                    <a:pt x="10085" y="4335"/>
                    <a:pt x="9621" y="4335"/>
                  </a:cubicBezTo>
                  <a:lnTo>
                    <a:pt x="9454" y="4335"/>
                  </a:lnTo>
                  <a:cubicBezTo>
                    <a:pt x="9597" y="3918"/>
                    <a:pt x="9669" y="3477"/>
                    <a:pt x="9669" y="3037"/>
                  </a:cubicBezTo>
                  <a:lnTo>
                    <a:pt x="9669" y="1727"/>
                  </a:lnTo>
                  <a:close/>
                  <a:moveTo>
                    <a:pt x="8799" y="858"/>
                  </a:moveTo>
                  <a:lnTo>
                    <a:pt x="8799" y="3037"/>
                  </a:lnTo>
                  <a:cubicBezTo>
                    <a:pt x="8799" y="4097"/>
                    <a:pt x="8264" y="5061"/>
                    <a:pt x="7359" y="5621"/>
                  </a:cubicBezTo>
                  <a:cubicBezTo>
                    <a:pt x="6656" y="6061"/>
                    <a:pt x="6204" y="6871"/>
                    <a:pt x="6204" y="7692"/>
                  </a:cubicBezTo>
                  <a:cubicBezTo>
                    <a:pt x="6204" y="8073"/>
                    <a:pt x="6311" y="8430"/>
                    <a:pt x="6501" y="8740"/>
                  </a:cubicBezTo>
                  <a:lnTo>
                    <a:pt x="5013" y="8740"/>
                  </a:lnTo>
                  <a:cubicBezTo>
                    <a:pt x="5204" y="8442"/>
                    <a:pt x="5311" y="8085"/>
                    <a:pt x="5323" y="7704"/>
                  </a:cubicBezTo>
                  <a:cubicBezTo>
                    <a:pt x="5323" y="6871"/>
                    <a:pt x="4870" y="6049"/>
                    <a:pt x="4168" y="5621"/>
                  </a:cubicBezTo>
                  <a:cubicBezTo>
                    <a:pt x="3263" y="5061"/>
                    <a:pt x="2727" y="4097"/>
                    <a:pt x="2727" y="3037"/>
                  </a:cubicBezTo>
                  <a:lnTo>
                    <a:pt x="2727" y="858"/>
                  </a:lnTo>
                  <a:close/>
                  <a:moveTo>
                    <a:pt x="7930" y="9609"/>
                  </a:moveTo>
                  <a:lnTo>
                    <a:pt x="7930" y="10466"/>
                  </a:lnTo>
                  <a:lnTo>
                    <a:pt x="3596" y="10466"/>
                  </a:lnTo>
                  <a:lnTo>
                    <a:pt x="3596" y="9609"/>
                  </a:lnTo>
                  <a:close/>
                  <a:moveTo>
                    <a:pt x="8799" y="11336"/>
                  </a:moveTo>
                  <a:lnTo>
                    <a:pt x="8799" y="13943"/>
                  </a:lnTo>
                  <a:lnTo>
                    <a:pt x="2727" y="13943"/>
                  </a:lnTo>
                  <a:lnTo>
                    <a:pt x="2727" y="11336"/>
                  </a:lnTo>
                  <a:close/>
                  <a:moveTo>
                    <a:pt x="1858" y="1"/>
                  </a:moveTo>
                  <a:lnTo>
                    <a:pt x="1858" y="858"/>
                  </a:lnTo>
                  <a:lnTo>
                    <a:pt x="1" y="858"/>
                  </a:lnTo>
                  <a:lnTo>
                    <a:pt x="132" y="1406"/>
                  </a:lnTo>
                  <a:cubicBezTo>
                    <a:pt x="298" y="2061"/>
                    <a:pt x="322" y="2656"/>
                    <a:pt x="346" y="3168"/>
                  </a:cubicBezTo>
                  <a:cubicBezTo>
                    <a:pt x="370" y="3704"/>
                    <a:pt x="394" y="4168"/>
                    <a:pt x="584" y="4537"/>
                  </a:cubicBezTo>
                  <a:cubicBezTo>
                    <a:pt x="810" y="4990"/>
                    <a:pt x="1251" y="5204"/>
                    <a:pt x="1906" y="5204"/>
                  </a:cubicBezTo>
                  <a:lnTo>
                    <a:pt x="2513" y="5204"/>
                  </a:lnTo>
                  <a:cubicBezTo>
                    <a:pt x="2822" y="5656"/>
                    <a:pt x="3215" y="6049"/>
                    <a:pt x="3703" y="6359"/>
                  </a:cubicBezTo>
                  <a:cubicBezTo>
                    <a:pt x="4156" y="6633"/>
                    <a:pt x="4454" y="7168"/>
                    <a:pt x="4454" y="7692"/>
                  </a:cubicBezTo>
                  <a:lnTo>
                    <a:pt x="4454" y="7704"/>
                  </a:lnTo>
                  <a:cubicBezTo>
                    <a:pt x="4442" y="8276"/>
                    <a:pt x="3977" y="8740"/>
                    <a:pt x="3418" y="8740"/>
                  </a:cubicBezTo>
                  <a:lnTo>
                    <a:pt x="2727" y="8740"/>
                  </a:lnTo>
                  <a:lnTo>
                    <a:pt x="2727" y="10478"/>
                  </a:lnTo>
                  <a:lnTo>
                    <a:pt x="1858" y="10478"/>
                  </a:lnTo>
                  <a:lnTo>
                    <a:pt x="1858" y="14812"/>
                  </a:lnTo>
                  <a:lnTo>
                    <a:pt x="9669" y="14812"/>
                  </a:lnTo>
                  <a:lnTo>
                    <a:pt x="9669" y="10478"/>
                  </a:lnTo>
                  <a:lnTo>
                    <a:pt x="8799" y="10478"/>
                  </a:lnTo>
                  <a:lnTo>
                    <a:pt x="8799" y="8740"/>
                  </a:lnTo>
                  <a:lnTo>
                    <a:pt x="8109" y="8740"/>
                  </a:lnTo>
                  <a:cubicBezTo>
                    <a:pt x="7537" y="8740"/>
                    <a:pt x="7061" y="8276"/>
                    <a:pt x="7061" y="7704"/>
                  </a:cubicBezTo>
                  <a:cubicBezTo>
                    <a:pt x="7061" y="7168"/>
                    <a:pt x="7359" y="6644"/>
                    <a:pt x="7811" y="6359"/>
                  </a:cubicBezTo>
                  <a:cubicBezTo>
                    <a:pt x="8287" y="6073"/>
                    <a:pt x="8704" y="5668"/>
                    <a:pt x="9014" y="5204"/>
                  </a:cubicBezTo>
                  <a:lnTo>
                    <a:pt x="9621" y="5204"/>
                  </a:lnTo>
                  <a:cubicBezTo>
                    <a:pt x="10288" y="5204"/>
                    <a:pt x="10740" y="4978"/>
                    <a:pt x="10966" y="4513"/>
                  </a:cubicBezTo>
                  <a:cubicBezTo>
                    <a:pt x="11157" y="4144"/>
                    <a:pt x="11181" y="3668"/>
                    <a:pt x="11193" y="3120"/>
                  </a:cubicBezTo>
                  <a:cubicBezTo>
                    <a:pt x="11216" y="2608"/>
                    <a:pt x="11240" y="2037"/>
                    <a:pt x="11395" y="1406"/>
                  </a:cubicBezTo>
                  <a:lnTo>
                    <a:pt x="11538" y="870"/>
                  </a:lnTo>
                  <a:lnTo>
                    <a:pt x="9669" y="870"/>
                  </a:lnTo>
                  <a:lnTo>
                    <a:pt x="9669" y="858"/>
                  </a:lnTo>
                  <a:lnTo>
                    <a:pt x="96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9">
              <a:extLst>
                <a:ext uri="{FF2B5EF4-FFF2-40B4-BE49-F238E27FC236}">
                  <a16:creationId xmlns:a16="http://schemas.microsoft.com/office/drawing/2014/main" id="{2D49C75C-F8E5-5346-0DEF-BD23AC243B25}"/>
                </a:ext>
              </a:extLst>
            </p:cNvPr>
            <p:cNvSpPr/>
            <p:nvPr/>
          </p:nvSpPr>
          <p:spPr>
            <a:xfrm>
              <a:off x="3563857" y="2153519"/>
              <a:ext cx="73291" cy="73291"/>
            </a:xfrm>
            <a:custGeom>
              <a:avLst/>
              <a:gdLst/>
              <a:ahLst/>
              <a:cxnLst/>
              <a:rect l="l" t="t" r="r" b="b"/>
              <a:pathLst>
                <a:path w="2608" h="2608" extrusionOk="0">
                  <a:moveTo>
                    <a:pt x="1298" y="869"/>
                  </a:moveTo>
                  <a:cubicBezTo>
                    <a:pt x="1536" y="869"/>
                    <a:pt x="1739" y="1072"/>
                    <a:pt x="1739" y="1310"/>
                  </a:cubicBezTo>
                  <a:cubicBezTo>
                    <a:pt x="1739" y="1548"/>
                    <a:pt x="1536" y="1739"/>
                    <a:pt x="1298" y="1739"/>
                  </a:cubicBezTo>
                  <a:cubicBezTo>
                    <a:pt x="1060" y="1739"/>
                    <a:pt x="870" y="1548"/>
                    <a:pt x="870" y="1310"/>
                  </a:cubicBezTo>
                  <a:cubicBezTo>
                    <a:pt x="870" y="1072"/>
                    <a:pt x="1060" y="869"/>
                    <a:pt x="1298" y="869"/>
                  </a:cubicBezTo>
                  <a:close/>
                  <a:moveTo>
                    <a:pt x="1298" y="0"/>
                  </a:moveTo>
                  <a:cubicBezTo>
                    <a:pt x="584" y="0"/>
                    <a:pt x="0" y="584"/>
                    <a:pt x="0" y="1310"/>
                  </a:cubicBezTo>
                  <a:cubicBezTo>
                    <a:pt x="0" y="2024"/>
                    <a:pt x="584" y="2608"/>
                    <a:pt x="1298" y="2608"/>
                  </a:cubicBezTo>
                  <a:cubicBezTo>
                    <a:pt x="2025" y="2608"/>
                    <a:pt x="2608" y="2024"/>
                    <a:pt x="2608" y="1310"/>
                  </a:cubicBezTo>
                  <a:cubicBezTo>
                    <a:pt x="2608" y="584"/>
                    <a:pt x="2013" y="0"/>
                    <a:pt x="1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6" name="Google Shape;1216;p49">
            <a:extLst>
              <a:ext uri="{FF2B5EF4-FFF2-40B4-BE49-F238E27FC236}">
                <a16:creationId xmlns:a16="http://schemas.microsoft.com/office/drawing/2014/main" id="{ADB00419-59FE-3212-C852-DDFC9D5655E3}"/>
              </a:ext>
            </a:extLst>
          </p:cNvPr>
          <p:cNvSpPr/>
          <p:nvPr/>
        </p:nvSpPr>
        <p:spPr>
          <a:xfrm rot="3312928">
            <a:off x="5062144" y="3703294"/>
            <a:ext cx="271838" cy="816407"/>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9">
            <a:extLst>
              <a:ext uri="{FF2B5EF4-FFF2-40B4-BE49-F238E27FC236}">
                <a16:creationId xmlns:a16="http://schemas.microsoft.com/office/drawing/2014/main" id="{35949000-6A91-F75D-A767-362560F3144F}"/>
              </a:ext>
            </a:extLst>
          </p:cNvPr>
          <p:cNvSpPr/>
          <p:nvPr/>
        </p:nvSpPr>
        <p:spPr>
          <a:xfrm rot="3312928">
            <a:off x="3778094" y="2258319"/>
            <a:ext cx="271838" cy="816407"/>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738C9E15-1ED3-9972-E50B-30534822FA56}"/>
              </a:ext>
            </a:extLst>
          </p:cNvPr>
          <p:cNvSpPr txBox="1"/>
          <p:nvPr/>
        </p:nvSpPr>
        <p:spPr>
          <a:xfrm>
            <a:off x="705933" y="2020962"/>
            <a:ext cx="2433660" cy="1815882"/>
          </a:xfrm>
          <a:prstGeom prst="rect">
            <a:avLst/>
          </a:prstGeom>
          <a:noFill/>
        </p:spPr>
        <p:txBody>
          <a:bodyPr wrap="square">
            <a:spAutoFit/>
          </a:bodyPr>
          <a:lstStyle/>
          <a:p>
            <a:r>
              <a:rPr lang="el-GR" dirty="0"/>
              <a:t>Ενδυνάμωση και προαγωγή της κοινωνικής, οικονομικής και πολιτικής ένταξης όλων, ανεξαρτήτως ηλικίας, φύλου, αναπηρίας, φυλής, εθνικότητας, καταγωγής, θρησκείας ή οικονομικής ή άλλης κατάστασης.</a:t>
            </a:r>
          </a:p>
        </p:txBody>
      </p:sp>
      <p:sp>
        <p:nvSpPr>
          <p:cNvPr id="7" name="TextBox 6">
            <a:extLst>
              <a:ext uri="{FF2B5EF4-FFF2-40B4-BE49-F238E27FC236}">
                <a16:creationId xmlns:a16="http://schemas.microsoft.com/office/drawing/2014/main" id="{8FDFD616-282C-EA6E-7DDC-237760A39AFA}"/>
              </a:ext>
            </a:extLst>
          </p:cNvPr>
          <p:cNvSpPr txBox="1"/>
          <p:nvPr/>
        </p:nvSpPr>
        <p:spPr>
          <a:xfrm>
            <a:off x="6264021" y="2235709"/>
            <a:ext cx="2421821" cy="1169551"/>
          </a:xfrm>
          <a:prstGeom prst="rect">
            <a:avLst/>
          </a:prstGeom>
          <a:noFill/>
        </p:spPr>
        <p:txBody>
          <a:bodyPr wrap="square">
            <a:spAutoFit/>
          </a:bodyPr>
          <a:lstStyle/>
          <a:p>
            <a:r>
              <a:rPr lang="el-GR" dirty="0"/>
              <a:t>προοδευτική επίτευξη και διατήρηση της αύξησης του εισοδήματος για το κατώτερο  40% του πληθυσμού </a:t>
            </a:r>
          </a:p>
        </p:txBody>
      </p:sp>
      <p:cxnSp>
        <p:nvCxnSpPr>
          <p:cNvPr id="8" name="Google Shape;1214;p49">
            <a:extLst>
              <a:ext uri="{FF2B5EF4-FFF2-40B4-BE49-F238E27FC236}">
                <a16:creationId xmlns:a16="http://schemas.microsoft.com/office/drawing/2014/main" id="{F342F84A-FCFB-953E-82FD-C4E9CC2C91ED}"/>
              </a:ext>
            </a:extLst>
          </p:cNvPr>
          <p:cNvCxnSpPr>
            <a:cxnSpLocks/>
          </p:cNvCxnSpPr>
          <p:nvPr/>
        </p:nvCxnSpPr>
        <p:spPr>
          <a:xfrm>
            <a:off x="3000669" y="2966155"/>
            <a:ext cx="3159851" cy="0"/>
          </a:xfrm>
          <a:prstGeom prst="straightConnector1">
            <a:avLst/>
          </a:prstGeom>
          <a:noFill/>
          <a:ln w="19050" cap="flat" cmpd="sng">
            <a:solidFill>
              <a:schemeClr val="dk1"/>
            </a:solidFill>
            <a:prstDash val="solid"/>
            <a:round/>
            <a:headEnd type="none" w="med" len="med"/>
            <a:tailEnd type="oval" w="med" len="med"/>
          </a:ln>
        </p:spPr>
      </p:cxnSp>
      <p:pic>
        <p:nvPicPr>
          <p:cNvPr id="3" name="Εικόνα 2">
            <a:extLst>
              <a:ext uri="{FF2B5EF4-FFF2-40B4-BE49-F238E27FC236}">
                <a16:creationId xmlns:a16="http://schemas.microsoft.com/office/drawing/2014/main" id="{32D4D77C-5136-CC4B-1869-2B123CD93D8E}"/>
              </a:ext>
            </a:extLst>
          </p:cNvPr>
          <p:cNvPicPr>
            <a:picLocks noChangeAspect="1"/>
          </p:cNvPicPr>
          <p:nvPr/>
        </p:nvPicPr>
        <p:blipFill>
          <a:blip r:embed="rId3"/>
          <a:srcRect/>
          <a:stretch/>
        </p:blipFill>
        <p:spPr>
          <a:xfrm>
            <a:off x="3407461" y="1863526"/>
            <a:ext cx="2588692" cy="2567559"/>
          </a:xfrm>
          <a:prstGeom prst="rect">
            <a:avLst/>
          </a:prstGeom>
        </p:spPr>
      </p:pic>
    </p:spTree>
    <p:extLst>
      <p:ext uri="{BB962C8B-B14F-4D97-AF65-F5344CB8AC3E}">
        <p14:creationId xmlns:p14="http://schemas.microsoft.com/office/powerpoint/2010/main" val="13608480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oogle Shape;1252;p50">
            <a:extLst>
              <a:ext uri="{FF2B5EF4-FFF2-40B4-BE49-F238E27FC236}">
                <a16:creationId xmlns:a16="http://schemas.microsoft.com/office/drawing/2014/main" id="{09F6262A-4C50-50CB-66A2-5321C51744D2}"/>
              </a:ext>
            </a:extLst>
          </p:cNvPr>
          <p:cNvGrpSpPr/>
          <p:nvPr/>
        </p:nvGrpSpPr>
        <p:grpSpPr>
          <a:xfrm>
            <a:off x="654096" y="3584181"/>
            <a:ext cx="7895877" cy="1318269"/>
            <a:chOff x="2202650" y="2939175"/>
            <a:chExt cx="1146900" cy="1220125"/>
          </a:xfrm>
        </p:grpSpPr>
        <p:sp>
          <p:nvSpPr>
            <p:cNvPr id="14" name="Google Shape;1253;p50">
              <a:extLst>
                <a:ext uri="{FF2B5EF4-FFF2-40B4-BE49-F238E27FC236}">
                  <a16:creationId xmlns:a16="http://schemas.microsoft.com/office/drawing/2014/main" id="{033D77DE-3FEE-9091-340B-6DA4FA804AE3}"/>
                </a:ext>
              </a:extLst>
            </p:cNvPr>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254;p50">
              <a:extLst>
                <a:ext uri="{FF2B5EF4-FFF2-40B4-BE49-F238E27FC236}">
                  <a16:creationId xmlns:a16="http://schemas.microsoft.com/office/drawing/2014/main" id="{C368D1FA-3D78-96B1-C435-FDA831177481}"/>
                </a:ext>
              </a:extLst>
            </p:cNvPr>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255;p50">
              <a:extLst>
                <a:ext uri="{FF2B5EF4-FFF2-40B4-BE49-F238E27FC236}">
                  <a16:creationId xmlns:a16="http://schemas.microsoft.com/office/drawing/2014/main" id="{945EAC35-659B-30A8-D925-05AC7DABE646}"/>
                </a:ext>
              </a:extLst>
            </p:cNvPr>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256;p50">
              <a:extLst>
                <a:ext uri="{FF2B5EF4-FFF2-40B4-BE49-F238E27FC236}">
                  <a16:creationId xmlns:a16="http://schemas.microsoft.com/office/drawing/2014/main" id="{0897BD2F-BB26-5802-5EAC-C05696FA1250}"/>
                </a:ext>
              </a:extLst>
            </p:cNvPr>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0" name="Εικόνα 9">
            <a:extLst>
              <a:ext uri="{FF2B5EF4-FFF2-40B4-BE49-F238E27FC236}">
                <a16:creationId xmlns:a16="http://schemas.microsoft.com/office/drawing/2014/main" id="{F3D166C5-4CFA-3352-1210-22331A50589D}"/>
              </a:ext>
            </a:extLst>
          </p:cNvPr>
          <p:cNvPicPr>
            <a:picLocks noChangeAspect="1"/>
          </p:cNvPicPr>
          <p:nvPr/>
        </p:nvPicPr>
        <p:blipFill>
          <a:blip r:embed="rId2"/>
          <a:stretch>
            <a:fillRect/>
          </a:stretch>
        </p:blipFill>
        <p:spPr>
          <a:xfrm>
            <a:off x="518127" y="207235"/>
            <a:ext cx="8107745" cy="3163364"/>
          </a:xfrm>
          <a:prstGeom prst="rect">
            <a:avLst/>
          </a:prstGeom>
        </p:spPr>
      </p:pic>
      <p:sp>
        <p:nvSpPr>
          <p:cNvPr id="12" name="TextBox 11">
            <a:extLst>
              <a:ext uri="{FF2B5EF4-FFF2-40B4-BE49-F238E27FC236}">
                <a16:creationId xmlns:a16="http://schemas.microsoft.com/office/drawing/2014/main" id="{8B88E63C-9B4D-70BD-62A2-C6F92863B2B1}"/>
              </a:ext>
            </a:extLst>
          </p:cNvPr>
          <p:cNvSpPr txBox="1"/>
          <p:nvPr/>
        </p:nvSpPr>
        <p:spPr>
          <a:xfrm>
            <a:off x="723284" y="3755752"/>
            <a:ext cx="3461598" cy="954107"/>
          </a:xfrm>
          <a:prstGeom prst="rect">
            <a:avLst/>
          </a:prstGeom>
          <a:noFill/>
        </p:spPr>
        <p:txBody>
          <a:bodyPr wrap="square">
            <a:spAutoFit/>
          </a:bodyPr>
          <a:lstStyle/>
          <a:p>
            <a:pPr algn="ctr"/>
            <a:r>
              <a:rPr lang="el-GR" dirty="0"/>
              <a:t>Η φτώχεια δεν είναι μόνο έλλειψη χρημάτων αλλά και πρόσβασης σε εκπαίδευση,</a:t>
            </a:r>
          </a:p>
          <a:p>
            <a:pPr algn="ctr"/>
            <a:r>
              <a:rPr lang="el-GR" dirty="0"/>
              <a:t> υγεία, και ευκαιρίες.</a:t>
            </a:r>
          </a:p>
        </p:txBody>
      </p:sp>
      <p:sp>
        <p:nvSpPr>
          <p:cNvPr id="18" name="TextBox 17">
            <a:extLst>
              <a:ext uri="{FF2B5EF4-FFF2-40B4-BE49-F238E27FC236}">
                <a16:creationId xmlns:a16="http://schemas.microsoft.com/office/drawing/2014/main" id="{1C7146B1-D54B-391E-22B3-0B061F989E0B}"/>
              </a:ext>
            </a:extLst>
          </p:cNvPr>
          <p:cNvSpPr txBox="1"/>
          <p:nvPr/>
        </p:nvSpPr>
        <p:spPr>
          <a:xfrm>
            <a:off x="4382982" y="3959701"/>
            <a:ext cx="3461598" cy="523220"/>
          </a:xfrm>
          <a:prstGeom prst="rect">
            <a:avLst/>
          </a:prstGeom>
          <a:noFill/>
        </p:spPr>
        <p:txBody>
          <a:bodyPr wrap="square">
            <a:spAutoFit/>
          </a:bodyPr>
          <a:lstStyle/>
          <a:p>
            <a:pPr algn="ctr"/>
            <a:r>
              <a:rPr lang="el-GR" dirty="0">
                <a:hlinkClick r:id="rId3"/>
              </a:rPr>
              <a:t>Πάμε να γνωρίσουμε την οικογένεια Μ. στο Κένυα; </a:t>
            </a:r>
            <a:endParaRPr lang="el-GR" dirty="0"/>
          </a:p>
        </p:txBody>
      </p:sp>
    </p:spTree>
    <p:extLst>
      <p:ext uri="{BB962C8B-B14F-4D97-AF65-F5344CB8AC3E}">
        <p14:creationId xmlns:p14="http://schemas.microsoft.com/office/powerpoint/2010/main" val="414634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54;p33"/>
          <p:cNvSpPr txBox="1">
            <a:spLocks noGrp="1"/>
          </p:cNvSpPr>
          <p:nvPr>
            <p:ph type="title"/>
          </p:nvPr>
        </p:nvSpPr>
        <p:spPr>
          <a:xfrm>
            <a:off x="1113184" y="629478"/>
            <a:ext cx="2928730" cy="145111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400" dirty="0"/>
              <a:t>Να απαντήσουμε ερωτήσεις; </a:t>
            </a:r>
            <a:endParaRPr sz="2400" dirty="0"/>
          </a:p>
        </p:txBody>
      </p:sp>
      <p:pic>
        <p:nvPicPr>
          <p:cNvPr id="11" name="Εικόνα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771" y="1679298"/>
            <a:ext cx="2581275" cy="1771650"/>
          </a:xfrm>
          <a:prstGeom prst="rect">
            <a:avLst/>
          </a:prstGeom>
        </p:spPr>
      </p:pic>
    </p:spTree>
    <p:extLst>
      <p:ext uri="{BB962C8B-B14F-4D97-AF65-F5344CB8AC3E}">
        <p14:creationId xmlns:p14="http://schemas.microsoft.com/office/powerpoint/2010/main" val="1802616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33"/>
          <p:cNvSpPr txBox="1">
            <a:spLocks noGrp="1"/>
          </p:cNvSpPr>
          <p:nvPr>
            <p:ph type="title"/>
          </p:nvPr>
        </p:nvSpPr>
        <p:spPr>
          <a:xfrm>
            <a:off x="773171" y="64466"/>
            <a:ext cx="7783200" cy="10332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400" dirty="0"/>
              <a:t>Φτώχεια – Ακραία φτώχεια – Εξέλιξη στο χρόνο</a:t>
            </a:r>
            <a:endParaRPr sz="2400" dirty="0"/>
          </a:p>
        </p:txBody>
      </p:sp>
      <p:pic>
        <p:nvPicPr>
          <p:cNvPr id="76" name="Εικόνα 75">
            <a:hlinkClick r:id="rId3"/>
            <a:extLst>
              <a:ext uri="{FF2B5EF4-FFF2-40B4-BE49-F238E27FC236}">
                <a16:creationId xmlns:a16="http://schemas.microsoft.com/office/drawing/2014/main" id="{68D05252-00DE-4C79-C34D-15886A60B8A6}"/>
              </a:ext>
            </a:extLst>
          </p:cNvPr>
          <p:cNvPicPr>
            <a:picLocks noChangeAspect="1"/>
          </p:cNvPicPr>
          <p:nvPr/>
        </p:nvPicPr>
        <p:blipFill>
          <a:blip r:embed="rId4"/>
          <a:stretch>
            <a:fillRect/>
          </a:stretch>
        </p:blipFill>
        <p:spPr>
          <a:xfrm>
            <a:off x="0" y="581093"/>
            <a:ext cx="9180528" cy="396420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33"/>
          <p:cNvSpPr txBox="1">
            <a:spLocks noGrp="1"/>
          </p:cNvSpPr>
          <p:nvPr>
            <p:ph type="title"/>
          </p:nvPr>
        </p:nvSpPr>
        <p:spPr>
          <a:xfrm>
            <a:off x="452797" y="0"/>
            <a:ext cx="7783200" cy="10332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Προσδόκιμο όριο ζωής και εισόδημα</a:t>
            </a:r>
            <a:endParaRPr dirty="0"/>
          </a:p>
        </p:txBody>
      </p:sp>
      <p:pic>
        <p:nvPicPr>
          <p:cNvPr id="76" name="Εικόνα 75">
            <a:hlinkClick r:id="rId3"/>
            <a:extLst>
              <a:ext uri="{FF2B5EF4-FFF2-40B4-BE49-F238E27FC236}">
                <a16:creationId xmlns:a16="http://schemas.microsoft.com/office/drawing/2014/main" id="{68D05252-00DE-4C79-C34D-15886A60B8A6}"/>
              </a:ext>
            </a:extLst>
          </p:cNvPr>
          <p:cNvPicPr>
            <a:picLocks noChangeAspect="1"/>
          </p:cNvPicPr>
          <p:nvPr/>
        </p:nvPicPr>
        <p:blipFill>
          <a:blip r:embed="rId4"/>
          <a:srcRect/>
          <a:stretch/>
        </p:blipFill>
        <p:spPr>
          <a:xfrm>
            <a:off x="0" y="834305"/>
            <a:ext cx="9122917" cy="3791089"/>
          </a:xfrm>
          <a:prstGeom prst="rect">
            <a:avLst/>
          </a:prstGeom>
        </p:spPr>
      </p:pic>
    </p:spTree>
    <p:extLst>
      <p:ext uri="{BB962C8B-B14F-4D97-AF65-F5344CB8AC3E}">
        <p14:creationId xmlns:p14="http://schemas.microsoft.com/office/powerpoint/2010/main" val="1205814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32" name="Google Shape;932;p36"/>
          <p:cNvSpPr txBox="1"/>
          <p:nvPr/>
        </p:nvSpPr>
        <p:spPr>
          <a:xfrm rot="180294">
            <a:off x="1345503" y="822216"/>
            <a:ext cx="1144574"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dirty="0">
              <a:latin typeface="Delius"/>
              <a:ea typeface="Delius"/>
              <a:cs typeface="Delius"/>
              <a:sym typeface="Delius"/>
            </a:endParaRPr>
          </a:p>
        </p:txBody>
      </p:sp>
      <p:pic>
        <p:nvPicPr>
          <p:cNvPr id="7" name="Εικόνα 6">
            <a:extLst>
              <a:ext uri="{FF2B5EF4-FFF2-40B4-BE49-F238E27FC236}">
                <a16:creationId xmlns:a16="http://schemas.microsoft.com/office/drawing/2014/main" id="{8DBC8B93-0B0C-E828-FC16-A17D50F7681E}"/>
              </a:ext>
            </a:extLst>
          </p:cNvPr>
          <p:cNvPicPr>
            <a:picLocks noChangeAspect="1"/>
          </p:cNvPicPr>
          <p:nvPr/>
        </p:nvPicPr>
        <p:blipFill>
          <a:blip r:embed="rId3"/>
          <a:stretch>
            <a:fillRect/>
          </a:stretch>
        </p:blipFill>
        <p:spPr>
          <a:xfrm>
            <a:off x="775710" y="198057"/>
            <a:ext cx="7360587" cy="4656798"/>
          </a:xfrm>
          <a:prstGeom prst="rect">
            <a:avLst/>
          </a:prstGeom>
        </p:spPr>
      </p:pic>
    </p:spTree>
    <p:extLst>
      <p:ext uri="{BB962C8B-B14F-4D97-AF65-F5344CB8AC3E}">
        <p14:creationId xmlns:p14="http://schemas.microsoft.com/office/powerpoint/2010/main" val="1575906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473C6679-B3B6-B55F-4A0B-88C8C141CC01}"/>
              </a:ext>
            </a:extLst>
          </p:cNvPr>
          <p:cNvPicPr>
            <a:picLocks noChangeAspect="1"/>
          </p:cNvPicPr>
          <p:nvPr/>
        </p:nvPicPr>
        <p:blipFill>
          <a:blip r:embed="rId2"/>
          <a:stretch>
            <a:fillRect/>
          </a:stretch>
        </p:blipFill>
        <p:spPr>
          <a:xfrm>
            <a:off x="685061" y="266977"/>
            <a:ext cx="3459774" cy="4483087"/>
          </a:xfrm>
          <a:prstGeom prst="rect">
            <a:avLst/>
          </a:prstGeom>
        </p:spPr>
      </p:pic>
      <p:pic>
        <p:nvPicPr>
          <p:cNvPr id="14" name="Εικόνα 13">
            <a:extLst>
              <a:ext uri="{FF2B5EF4-FFF2-40B4-BE49-F238E27FC236}">
                <a16:creationId xmlns:a16="http://schemas.microsoft.com/office/drawing/2014/main" id="{5C785033-0487-1E05-5AC3-610A7807EAEC}"/>
              </a:ext>
            </a:extLst>
          </p:cNvPr>
          <p:cNvPicPr>
            <a:picLocks noChangeAspect="1"/>
          </p:cNvPicPr>
          <p:nvPr/>
        </p:nvPicPr>
        <p:blipFill>
          <a:blip r:embed="rId3"/>
          <a:stretch>
            <a:fillRect/>
          </a:stretch>
        </p:blipFill>
        <p:spPr>
          <a:xfrm>
            <a:off x="4233410" y="564488"/>
            <a:ext cx="4443378" cy="4014523"/>
          </a:xfrm>
          <a:prstGeom prst="rect">
            <a:avLst/>
          </a:prstGeom>
        </p:spPr>
      </p:pic>
    </p:spTree>
    <p:extLst>
      <p:ext uri="{BB962C8B-B14F-4D97-AF65-F5344CB8AC3E}">
        <p14:creationId xmlns:p14="http://schemas.microsoft.com/office/powerpoint/2010/main" val="458151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pic>
        <p:nvPicPr>
          <p:cNvPr id="3" name="Εικόνα 2">
            <a:extLst>
              <a:ext uri="{FF2B5EF4-FFF2-40B4-BE49-F238E27FC236}">
                <a16:creationId xmlns:a16="http://schemas.microsoft.com/office/drawing/2014/main" id="{452DF36C-9EFA-7CC4-2779-F9EF1B6C62CA}"/>
              </a:ext>
            </a:extLst>
          </p:cNvPr>
          <p:cNvPicPr>
            <a:picLocks noChangeAspect="1"/>
          </p:cNvPicPr>
          <p:nvPr/>
        </p:nvPicPr>
        <p:blipFill>
          <a:blip r:embed="rId3"/>
          <a:stretch>
            <a:fillRect/>
          </a:stretch>
        </p:blipFill>
        <p:spPr>
          <a:xfrm>
            <a:off x="-1" y="0"/>
            <a:ext cx="9160139" cy="5143500"/>
          </a:xfrm>
          <a:prstGeom prst="rect">
            <a:avLst/>
          </a:prstGeom>
        </p:spPr>
      </p:pic>
      <p:grpSp>
        <p:nvGrpSpPr>
          <p:cNvPr id="1018" name="Google Shape;1018;p42"/>
          <p:cNvGrpSpPr/>
          <p:nvPr/>
        </p:nvGrpSpPr>
        <p:grpSpPr>
          <a:xfrm>
            <a:off x="587011" y="110291"/>
            <a:ext cx="2783514" cy="3007650"/>
            <a:chOff x="705725" y="2072700"/>
            <a:chExt cx="1190350" cy="1286200"/>
          </a:xfrm>
        </p:grpSpPr>
        <p:sp>
          <p:nvSpPr>
            <p:cNvPr id="1019" name="Google Shape;1019;p42"/>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2"/>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2"/>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2"/>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3" name="Google Shape;1023;p42"/>
          <p:cNvSpPr txBox="1">
            <a:spLocks noGrp="1"/>
          </p:cNvSpPr>
          <p:nvPr>
            <p:ph type="title"/>
          </p:nvPr>
        </p:nvSpPr>
        <p:spPr>
          <a:xfrm rot="-281821">
            <a:off x="817867" y="858276"/>
            <a:ext cx="2249454" cy="1773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Και εμείς τι μπορούμε να κάνουμε;</a:t>
            </a:r>
            <a:endParaRPr dirty="0"/>
          </a:p>
        </p:txBody>
      </p:sp>
      <p:grpSp>
        <p:nvGrpSpPr>
          <p:cNvPr id="2" name="Google Shape;1018;p42">
            <a:extLst>
              <a:ext uri="{FF2B5EF4-FFF2-40B4-BE49-F238E27FC236}">
                <a16:creationId xmlns:a16="http://schemas.microsoft.com/office/drawing/2014/main" id="{07C59666-4D3F-1677-D6E9-84733B6CC94D}"/>
              </a:ext>
            </a:extLst>
          </p:cNvPr>
          <p:cNvGrpSpPr/>
          <p:nvPr/>
        </p:nvGrpSpPr>
        <p:grpSpPr>
          <a:xfrm>
            <a:off x="6002930" y="1624579"/>
            <a:ext cx="2108123" cy="2740371"/>
            <a:chOff x="724175" y="2072700"/>
            <a:chExt cx="1171900" cy="1286200"/>
          </a:xfrm>
        </p:grpSpPr>
        <p:sp>
          <p:nvSpPr>
            <p:cNvPr id="4" name="Google Shape;1019;p42">
              <a:extLst>
                <a:ext uri="{FF2B5EF4-FFF2-40B4-BE49-F238E27FC236}">
                  <a16:creationId xmlns:a16="http://schemas.microsoft.com/office/drawing/2014/main" id="{32305815-654C-5581-62DB-2518571DC1A7}"/>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2F1932">
                <a:alpha val="251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21;p42">
              <a:extLst>
                <a:ext uri="{FF2B5EF4-FFF2-40B4-BE49-F238E27FC236}">
                  <a16:creationId xmlns:a16="http://schemas.microsoft.com/office/drawing/2014/main" id="{2784EF8F-02A9-E9AD-3F2E-0B515B6C2759}"/>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022;p42">
              <a:extLst>
                <a:ext uri="{FF2B5EF4-FFF2-40B4-BE49-F238E27FC236}">
                  <a16:creationId xmlns:a16="http://schemas.microsoft.com/office/drawing/2014/main" id="{412A493F-B581-E9AF-AE91-3184E5350FD1}"/>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FF866A">
                <a:alpha val="79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5273754" y="1701026"/>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1" name="Google Shape;861;p34"/>
          <p:cNvSpPr/>
          <p:nvPr/>
        </p:nvSpPr>
        <p:spPr>
          <a:xfrm>
            <a:off x="5273754" y="2769538"/>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2" name="Google Shape;862;p34"/>
          <p:cNvSpPr/>
          <p:nvPr/>
        </p:nvSpPr>
        <p:spPr>
          <a:xfrm>
            <a:off x="5273754" y="3838051"/>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3" name="Google Shape;863;p34"/>
          <p:cNvSpPr/>
          <p:nvPr/>
        </p:nvSpPr>
        <p:spPr>
          <a:xfrm>
            <a:off x="5273754" y="632513"/>
            <a:ext cx="630900" cy="6300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4" name="Google Shape;864;p34"/>
          <p:cNvSpPr txBox="1">
            <a:spLocks noGrp="1"/>
          </p:cNvSpPr>
          <p:nvPr>
            <p:ph type="title"/>
          </p:nvPr>
        </p:nvSpPr>
        <p:spPr>
          <a:xfrm>
            <a:off x="1513125" y="1893750"/>
            <a:ext cx="2519788" cy="110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Τι χρειαζόμαστε</a:t>
            </a:r>
            <a:endParaRPr dirty="0"/>
          </a:p>
        </p:txBody>
      </p:sp>
      <p:sp>
        <p:nvSpPr>
          <p:cNvPr id="865" name="Google Shape;865;p34"/>
          <p:cNvSpPr txBox="1">
            <a:spLocks noGrp="1"/>
          </p:cNvSpPr>
          <p:nvPr>
            <p:ph type="subTitle" idx="1"/>
          </p:nvPr>
        </p:nvSpPr>
        <p:spPr>
          <a:xfrm>
            <a:off x="6119527" y="425358"/>
            <a:ext cx="2046900"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Καλή διάθεση</a:t>
            </a:r>
            <a:endParaRPr dirty="0"/>
          </a:p>
        </p:txBody>
      </p:sp>
      <p:sp>
        <p:nvSpPr>
          <p:cNvPr id="866" name="Google Shape;866;p34"/>
          <p:cNvSpPr txBox="1">
            <a:spLocks noGrp="1"/>
          </p:cNvSpPr>
          <p:nvPr>
            <p:ph type="title" idx="2"/>
          </p:nvPr>
        </p:nvSpPr>
        <p:spPr>
          <a:xfrm>
            <a:off x="5229300" y="716400"/>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dirty="0"/>
          </a:p>
        </p:txBody>
      </p:sp>
      <p:sp>
        <p:nvSpPr>
          <p:cNvPr id="867" name="Google Shape;867;p34"/>
          <p:cNvSpPr txBox="1">
            <a:spLocks noGrp="1"/>
          </p:cNvSpPr>
          <p:nvPr>
            <p:ph type="subTitle" idx="3"/>
          </p:nvPr>
        </p:nvSpPr>
        <p:spPr>
          <a:xfrm>
            <a:off x="6119527" y="792148"/>
            <a:ext cx="2046900" cy="6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Απαραίτητη</a:t>
            </a:r>
            <a:endParaRPr dirty="0"/>
          </a:p>
        </p:txBody>
      </p:sp>
      <p:sp>
        <p:nvSpPr>
          <p:cNvPr id="868" name="Google Shape;868;p34"/>
          <p:cNvSpPr txBox="1">
            <a:spLocks noGrp="1"/>
          </p:cNvSpPr>
          <p:nvPr>
            <p:ph type="subTitle" idx="4"/>
          </p:nvPr>
        </p:nvSpPr>
        <p:spPr>
          <a:xfrm>
            <a:off x="6119525" y="1482252"/>
            <a:ext cx="2376205"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Συμμετοχικότητα</a:t>
            </a:r>
            <a:endParaRPr dirty="0"/>
          </a:p>
        </p:txBody>
      </p:sp>
      <p:sp>
        <p:nvSpPr>
          <p:cNvPr id="869" name="Google Shape;869;p34"/>
          <p:cNvSpPr txBox="1">
            <a:spLocks noGrp="1"/>
          </p:cNvSpPr>
          <p:nvPr>
            <p:ph type="title" idx="5"/>
          </p:nvPr>
        </p:nvSpPr>
        <p:spPr>
          <a:xfrm>
            <a:off x="5229300" y="1781930"/>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dirty="0"/>
          </a:p>
        </p:txBody>
      </p:sp>
      <p:sp>
        <p:nvSpPr>
          <p:cNvPr id="870" name="Google Shape;870;p34"/>
          <p:cNvSpPr txBox="1">
            <a:spLocks noGrp="1"/>
          </p:cNvSpPr>
          <p:nvPr>
            <p:ph type="subTitle" idx="6"/>
          </p:nvPr>
        </p:nvSpPr>
        <p:spPr>
          <a:xfrm>
            <a:off x="6119527" y="1853908"/>
            <a:ext cx="2046900" cy="6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Πιο απαραίτητη</a:t>
            </a:r>
            <a:endParaRPr dirty="0"/>
          </a:p>
        </p:txBody>
      </p:sp>
      <p:sp>
        <p:nvSpPr>
          <p:cNvPr id="871" name="Google Shape;871;p34"/>
          <p:cNvSpPr txBox="1">
            <a:spLocks noGrp="1"/>
          </p:cNvSpPr>
          <p:nvPr>
            <p:ph type="subTitle" idx="7"/>
          </p:nvPr>
        </p:nvSpPr>
        <p:spPr>
          <a:xfrm>
            <a:off x="6037358" y="2539146"/>
            <a:ext cx="2519788"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  Ομαδικότητα</a:t>
            </a:r>
            <a:endParaRPr dirty="0"/>
          </a:p>
        </p:txBody>
      </p:sp>
      <p:sp>
        <p:nvSpPr>
          <p:cNvPr id="872" name="Google Shape;872;p34"/>
          <p:cNvSpPr txBox="1">
            <a:spLocks noGrp="1"/>
          </p:cNvSpPr>
          <p:nvPr>
            <p:ph type="title" idx="8"/>
          </p:nvPr>
        </p:nvSpPr>
        <p:spPr>
          <a:xfrm>
            <a:off x="5229300" y="2847460"/>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dirty="0"/>
          </a:p>
        </p:txBody>
      </p:sp>
      <p:sp>
        <p:nvSpPr>
          <p:cNvPr id="873" name="Google Shape;873;p34"/>
          <p:cNvSpPr txBox="1">
            <a:spLocks noGrp="1"/>
          </p:cNvSpPr>
          <p:nvPr>
            <p:ph type="subTitle" idx="9"/>
          </p:nvPr>
        </p:nvSpPr>
        <p:spPr>
          <a:xfrm>
            <a:off x="6119527" y="2915668"/>
            <a:ext cx="2046900" cy="6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Ακόμα πιο απαραίτητη</a:t>
            </a:r>
            <a:endParaRPr dirty="0"/>
          </a:p>
        </p:txBody>
      </p:sp>
      <p:sp>
        <p:nvSpPr>
          <p:cNvPr id="874" name="Google Shape;874;p34"/>
          <p:cNvSpPr txBox="1">
            <a:spLocks noGrp="1"/>
          </p:cNvSpPr>
          <p:nvPr>
            <p:ph type="subTitle" idx="13"/>
          </p:nvPr>
        </p:nvSpPr>
        <p:spPr>
          <a:xfrm>
            <a:off x="6037358" y="3569783"/>
            <a:ext cx="3207354" cy="420600"/>
          </a:xfrm>
          <a:prstGeom prst="rect">
            <a:avLst/>
          </a:prstGeom>
        </p:spPr>
        <p:txBody>
          <a:bodyPr spcFirstLastPara="1" wrap="square" lIns="91425" tIns="91425" rIns="91425" bIns="91425" anchor="t" anchorCtr="0">
            <a:noAutofit/>
          </a:bodyPr>
          <a:lstStyle/>
          <a:p>
            <a:pPr marL="0" indent="0"/>
            <a:r>
              <a:rPr lang="el-GR" dirty="0"/>
              <a:t>Να μην φάτε αμέσως </a:t>
            </a:r>
          </a:p>
          <a:p>
            <a:pPr marL="0" indent="0"/>
            <a:r>
              <a:rPr lang="el-GR" dirty="0"/>
              <a:t>τα σοκολατάκια</a:t>
            </a:r>
          </a:p>
          <a:p>
            <a:pPr marL="0" lvl="0" indent="0" algn="l" rtl="0">
              <a:spcBef>
                <a:spcPts val="0"/>
              </a:spcBef>
              <a:spcAft>
                <a:spcPts val="0"/>
              </a:spcAft>
              <a:buNone/>
            </a:pPr>
            <a:endParaRPr dirty="0"/>
          </a:p>
        </p:txBody>
      </p:sp>
      <p:sp>
        <p:nvSpPr>
          <p:cNvPr id="875" name="Google Shape;875;p34"/>
          <p:cNvSpPr txBox="1">
            <a:spLocks noGrp="1"/>
          </p:cNvSpPr>
          <p:nvPr>
            <p:ph type="title" idx="14"/>
          </p:nvPr>
        </p:nvSpPr>
        <p:spPr>
          <a:xfrm>
            <a:off x="5229300" y="3912989"/>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dirty="0"/>
          </a:p>
        </p:txBody>
      </p:sp>
      <p:sp>
        <p:nvSpPr>
          <p:cNvPr id="876" name="Google Shape;876;p34"/>
          <p:cNvSpPr txBox="1">
            <a:spLocks noGrp="1"/>
          </p:cNvSpPr>
          <p:nvPr>
            <p:ph type="subTitle" idx="15"/>
          </p:nvPr>
        </p:nvSpPr>
        <p:spPr>
          <a:xfrm>
            <a:off x="6119525" y="4271170"/>
            <a:ext cx="2247233" cy="6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Τέρμα απαραίτητο</a:t>
            </a:r>
            <a:endParaRPr lang="en-US" dirty="0"/>
          </a:p>
        </p:txBody>
      </p:sp>
      <p:sp>
        <p:nvSpPr>
          <p:cNvPr id="877" name="Google Shape;877;p34"/>
          <p:cNvSpPr/>
          <p:nvPr/>
        </p:nvSpPr>
        <p:spPr>
          <a:xfrm>
            <a:off x="1595475" y="3000150"/>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878" name="Google Shape;878;p34"/>
          <p:cNvGrpSpPr/>
          <p:nvPr/>
        </p:nvGrpSpPr>
        <p:grpSpPr>
          <a:xfrm rot="728172">
            <a:off x="577018" y="502975"/>
            <a:ext cx="3336123" cy="1494060"/>
            <a:chOff x="5466750" y="1412413"/>
            <a:chExt cx="2339503" cy="1268737"/>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0" name="Google Shape;880;p34"/>
            <p:cNvSpPr/>
            <p:nvPr/>
          </p:nvSpPr>
          <p:spPr>
            <a:xfrm rot="20871828">
              <a:off x="5583539" y="1412413"/>
              <a:ext cx="2222714" cy="1184130"/>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l-GR" dirty="0"/>
                <a:t>            Με το ρόλο των μαθητών</a:t>
              </a:r>
            </a:p>
            <a:p>
              <a:pPr marL="0" lvl="0" indent="0" algn="l" rtl="0">
                <a:spcBef>
                  <a:spcPts val="0"/>
                </a:spcBef>
                <a:spcAft>
                  <a:spcPts val="0"/>
                </a:spcAft>
                <a:buNone/>
              </a:pPr>
              <a:r>
                <a:rPr lang="el-GR" dirty="0"/>
                <a:t>          </a:t>
              </a:r>
            </a:p>
            <a:p>
              <a:pPr marL="0" lvl="0" indent="0" algn="ctr" rtl="0">
                <a:spcBef>
                  <a:spcPts val="0"/>
                </a:spcBef>
                <a:spcAft>
                  <a:spcPts val="0"/>
                </a:spcAft>
                <a:buNone/>
              </a:pPr>
              <a:r>
                <a:rPr lang="el-GR" dirty="0"/>
                <a:t>    «</a:t>
              </a:r>
              <a:r>
                <a:rPr lang="el-GR" sz="1200" dirty="0"/>
                <a:t>Θέατρο μέσα στο θέατρο</a:t>
              </a:r>
              <a:r>
                <a:rPr lang="el-GR" dirty="0"/>
                <a:t>»</a:t>
              </a:r>
              <a:endParaRPr dirty="0"/>
            </a:p>
          </p:txBody>
        </p:sp>
      </p:grpSp>
      <p:cxnSp>
        <p:nvCxnSpPr>
          <p:cNvPr id="882" name="Google Shape;882;p34"/>
          <p:cNvCxnSpPr/>
          <p:nvPr/>
        </p:nvCxnSpPr>
        <p:spPr>
          <a:xfrm>
            <a:off x="5297375" y="1481770"/>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5297375" y="2550282"/>
            <a:ext cx="2901600" cy="0"/>
          </a:xfrm>
          <a:prstGeom prst="straightConnector1">
            <a:avLst/>
          </a:prstGeom>
          <a:noFill/>
          <a:ln w="19050" cap="flat" cmpd="sng">
            <a:solidFill>
              <a:schemeClr val="lt2"/>
            </a:solidFill>
            <a:prstDash val="solid"/>
            <a:round/>
            <a:headEnd type="none" w="med" len="med"/>
            <a:tailEnd type="none" w="med" len="med"/>
          </a:ln>
        </p:spPr>
      </p:cxnSp>
      <p:cxnSp>
        <p:nvCxnSpPr>
          <p:cNvPr id="884" name="Google Shape;884;p34"/>
          <p:cNvCxnSpPr/>
          <p:nvPr/>
        </p:nvCxnSpPr>
        <p:spPr>
          <a:xfrm>
            <a:off x="5297375" y="3618795"/>
            <a:ext cx="2901600" cy="0"/>
          </a:xfrm>
          <a:prstGeom prst="straightConnector1">
            <a:avLst/>
          </a:prstGeom>
          <a:noFill/>
          <a:ln w="19050" cap="flat" cmpd="sng">
            <a:solidFill>
              <a:schemeClr val="lt2"/>
            </a:solidFill>
            <a:prstDash val="solid"/>
            <a:round/>
            <a:headEnd type="none" w="med" len="med"/>
            <a:tailEnd type="none" w="med" len="med"/>
          </a:ln>
        </p:spPr>
      </p:cxnSp>
      <p:sp>
        <p:nvSpPr>
          <p:cNvPr id="29" name="Google Shape;1719;p63">
            <a:extLst>
              <a:ext uri="{FF2B5EF4-FFF2-40B4-BE49-F238E27FC236}">
                <a16:creationId xmlns:a16="http://schemas.microsoft.com/office/drawing/2014/main" id="{3FFE8BF0-8AB0-0BC9-6F8C-C3D6A2FEFE26}"/>
              </a:ext>
            </a:extLst>
          </p:cNvPr>
          <p:cNvSpPr/>
          <p:nvPr/>
        </p:nvSpPr>
        <p:spPr>
          <a:xfrm>
            <a:off x="2019117" y="3143419"/>
            <a:ext cx="906666" cy="1539140"/>
          </a:xfrm>
          <a:custGeom>
            <a:avLst/>
            <a:gdLst/>
            <a:ahLst/>
            <a:cxnLst/>
            <a:rect l="l" t="t" r="r" b="b"/>
            <a:pathLst>
              <a:path w="13450" h="26732" extrusionOk="0">
                <a:moveTo>
                  <a:pt x="12354" y="461"/>
                </a:moveTo>
                <a:cubicBezTo>
                  <a:pt x="12730" y="461"/>
                  <a:pt x="13031" y="762"/>
                  <a:pt x="13031" y="1139"/>
                </a:cubicBezTo>
                <a:lnTo>
                  <a:pt x="13031" y="24221"/>
                </a:lnTo>
                <a:cubicBezTo>
                  <a:pt x="13031" y="24598"/>
                  <a:pt x="12730" y="24899"/>
                  <a:pt x="12354" y="24899"/>
                </a:cubicBezTo>
                <a:lnTo>
                  <a:pt x="1097" y="24899"/>
                </a:lnTo>
                <a:cubicBezTo>
                  <a:pt x="720" y="24899"/>
                  <a:pt x="419" y="24598"/>
                  <a:pt x="419" y="24221"/>
                </a:cubicBezTo>
                <a:lnTo>
                  <a:pt x="419" y="1139"/>
                </a:lnTo>
                <a:cubicBezTo>
                  <a:pt x="419" y="762"/>
                  <a:pt x="720" y="461"/>
                  <a:pt x="1097" y="461"/>
                </a:cubicBezTo>
                <a:close/>
                <a:moveTo>
                  <a:pt x="1022" y="0"/>
                </a:moveTo>
                <a:cubicBezTo>
                  <a:pt x="461" y="0"/>
                  <a:pt x="1" y="452"/>
                  <a:pt x="1" y="1021"/>
                </a:cubicBezTo>
                <a:lnTo>
                  <a:pt x="1" y="25711"/>
                </a:lnTo>
                <a:cubicBezTo>
                  <a:pt x="1" y="26280"/>
                  <a:pt x="461" y="26732"/>
                  <a:pt x="1022" y="26732"/>
                </a:cubicBezTo>
                <a:lnTo>
                  <a:pt x="12429" y="26732"/>
                </a:lnTo>
                <a:cubicBezTo>
                  <a:pt x="12998" y="26732"/>
                  <a:pt x="13450" y="26271"/>
                  <a:pt x="13450" y="25711"/>
                </a:cubicBezTo>
                <a:lnTo>
                  <a:pt x="13450" y="1021"/>
                </a:lnTo>
                <a:cubicBezTo>
                  <a:pt x="13450" y="452"/>
                  <a:pt x="12998" y="0"/>
                  <a:pt x="12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8167" y="1500187"/>
            <a:ext cx="2143125" cy="2143125"/>
          </a:xfrm>
          <a:prstGeom prst="rect">
            <a:avLst/>
          </a:prstGeom>
        </p:spPr>
      </p:pic>
      <p:sp>
        <p:nvSpPr>
          <p:cNvPr id="8" name="Google Shape;1023;p42"/>
          <p:cNvSpPr txBox="1">
            <a:spLocks noGrp="1"/>
          </p:cNvSpPr>
          <p:nvPr>
            <p:ph type="title"/>
          </p:nvPr>
        </p:nvSpPr>
        <p:spPr>
          <a:xfrm rot="-281821">
            <a:off x="3330556" y="-20382"/>
            <a:ext cx="2249454" cy="177387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Ομάδες εργασίας</a:t>
            </a:r>
            <a:endParaRPr dirty="0"/>
          </a:p>
        </p:txBody>
      </p:sp>
      <p:sp>
        <p:nvSpPr>
          <p:cNvPr id="2" name="Google Shape;1023;p42">
            <a:extLst>
              <a:ext uri="{FF2B5EF4-FFF2-40B4-BE49-F238E27FC236}">
                <a16:creationId xmlns:a16="http://schemas.microsoft.com/office/drawing/2014/main" id="{CE9BF9AB-A999-F9FC-1A19-8F41479BFF5D}"/>
              </a:ext>
            </a:extLst>
          </p:cNvPr>
          <p:cNvSpPr txBox="1">
            <a:spLocks/>
          </p:cNvSpPr>
          <p:nvPr/>
        </p:nvSpPr>
        <p:spPr>
          <a:xfrm rot="-281821">
            <a:off x="5644509" y="1045642"/>
            <a:ext cx="3176398" cy="2737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el-GR" dirty="0"/>
              <a:t>Συμπληρώνουμε μόνο τα κυκλωμένα πεδία</a:t>
            </a:r>
          </a:p>
        </p:txBody>
      </p:sp>
      <p:sp>
        <p:nvSpPr>
          <p:cNvPr id="3" name="Google Shape;1023;p42">
            <a:extLst>
              <a:ext uri="{FF2B5EF4-FFF2-40B4-BE49-F238E27FC236}">
                <a16:creationId xmlns:a16="http://schemas.microsoft.com/office/drawing/2014/main" id="{52AC9EF1-B3D1-A341-CC73-0D8E005082C3}"/>
              </a:ext>
            </a:extLst>
          </p:cNvPr>
          <p:cNvSpPr txBox="1">
            <a:spLocks/>
          </p:cNvSpPr>
          <p:nvPr/>
        </p:nvSpPr>
        <p:spPr>
          <a:xfrm rot="-281821">
            <a:off x="170388" y="1466718"/>
            <a:ext cx="3008347" cy="214979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el-GR" dirty="0"/>
              <a:t>Σχέδιο ανάπτυξης δράσεων Ενίσχυσης Ενεργού Πολιτειότητας</a:t>
            </a:r>
          </a:p>
        </p:txBody>
      </p:sp>
    </p:spTree>
    <p:extLst>
      <p:ext uri="{BB962C8B-B14F-4D97-AF65-F5344CB8AC3E}">
        <p14:creationId xmlns:p14="http://schemas.microsoft.com/office/powerpoint/2010/main" val="93210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973452" y="0"/>
            <a:ext cx="5188977" cy="5548851"/>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0" name="Google Shape;930;p36"/>
          <p:cNvSpPr txBox="1">
            <a:spLocks noGrp="1"/>
          </p:cNvSpPr>
          <p:nvPr>
            <p:ph type="subTitle" idx="1"/>
          </p:nvPr>
        </p:nvSpPr>
        <p:spPr>
          <a:xfrm>
            <a:off x="2569500" y="748325"/>
            <a:ext cx="4005000" cy="227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t>
            </a:r>
            <a:r>
              <a:rPr lang="el-GR" dirty="0"/>
              <a:t>Αν έστω και ένα παιδί σε κάποια άκρη του κόσμου πεθαίνει από την πείνα ή από τον πόλεμο, τότε ο πολιτισμός μας έχει αποτύχει οικτρά.</a:t>
            </a:r>
            <a:r>
              <a:rPr lang="en" dirty="0"/>
              <a:t>.”</a:t>
            </a:r>
            <a:endParaRPr dirty="0"/>
          </a:p>
        </p:txBody>
      </p:sp>
      <p:sp>
        <p:nvSpPr>
          <p:cNvPr id="931" name="Google Shape;931;p36"/>
          <p:cNvSpPr txBox="1">
            <a:spLocks noGrp="1"/>
          </p:cNvSpPr>
          <p:nvPr>
            <p:ph type="title"/>
          </p:nvPr>
        </p:nvSpPr>
        <p:spPr>
          <a:xfrm>
            <a:off x="2715750" y="4060485"/>
            <a:ext cx="3712500" cy="42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Νίκος Καζαντζάκης</a:t>
            </a:r>
            <a:endParaRPr dirty="0"/>
          </a:p>
        </p:txBody>
      </p:sp>
      <p:sp>
        <p:nvSpPr>
          <p:cNvPr id="932" name="Google Shape;932;p36"/>
          <p:cNvSpPr txBox="1"/>
          <p:nvPr/>
        </p:nvSpPr>
        <p:spPr>
          <a:xfrm rot="180294">
            <a:off x="1345503" y="822216"/>
            <a:ext cx="1144574"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1800" dirty="0">
              <a:latin typeface="Delius"/>
              <a:ea typeface="Delius"/>
              <a:cs typeface="Delius"/>
              <a:sym typeface="Delius"/>
            </a:endParaRPr>
          </a:p>
        </p:txBody>
      </p:sp>
      <p:pic>
        <p:nvPicPr>
          <p:cNvPr id="30" name="Εικόνα 29">
            <a:extLst>
              <a:ext uri="{FF2B5EF4-FFF2-40B4-BE49-F238E27FC236}">
                <a16:creationId xmlns:a16="http://schemas.microsoft.com/office/drawing/2014/main" id="{773E33C8-5BD2-828B-B8DF-393A5F6FA8BB}"/>
              </a:ext>
            </a:extLst>
          </p:cNvPr>
          <p:cNvPicPr>
            <a:picLocks noChangeAspect="1"/>
          </p:cNvPicPr>
          <p:nvPr/>
        </p:nvPicPr>
        <p:blipFill>
          <a:blip r:embed="rId3"/>
          <a:stretch>
            <a:fillRect/>
          </a:stretch>
        </p:blipFill>
        <p:spPr>
          <a:xfrm>
            <a:off x="1271303" y="520216"/>
            <a:ext cx="1238710" cy="137158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p:cNvSpPr/>
          <p:nvPr/>
        </p:nvSpPr>
        <p:spPr>
          <a:xfrm>
            <a:off x="728869" y="1076373"/>
            <a:ext cx="3200401" cy="2039020"/>
          </a:xfrm>
          <a:prstGeom prst="rect">
            <a:avLst/>
          </a:prstGeom>
        </p:spPr>
        <p:txBody>
          <a:bodyPr wrap="square">
            <a:spAutoFit/>
          </a:bodyPr>
          <a:lstStyle/>
          <a:p>
            <a:pPr algn="just">
              <a:lnSpc>
                <a:spcPct val="107000"/>
              </a:lnSpc>
              <a:spcAft>
                <a:spcPts val="800"/>
              </a:spcAft>
            </a:pPr>
            <a:r>
              <a:rPr lang="el-GR" b="1" dirty="0">
                <a:latin typeface="Calibri" panose="020F0502020204030204" pitchFamily="34" charset="0"/>
                <a:ea typeface="Calibri" panose="020F0502020204030204" pitchFamily="34" charset="0"/>
                <a:cs typeface="Arial" panose="020B0604020202020204" pitchFamily="34" charset="0"/>
              </a:rPr>
              <a:t>Σκοπός</a:t>
            </a: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dirty="0">
                <a:latin typeface="Calibri" panose="020F0502020204030204" pitchFamily="34" charset="0"/>
                <a:ea typeface="Calibri" panose="020F0502020204030204" pitchFamily="34" charset="0"/>
                <a:cs typeface="Arial" panose="020B0604020202020204" pitchFamily="34" charset="0"/>
              </a:rPr>
              <a:t>Οι μαθητές να αναγνωρίσουν ότι μπορούν να δράσουν τόσο σε προσωπικό όσο και σε συλλογικό επίπεδο για να συμβάλουν στη μείωση της φτώχειας και να ενισχύσουν τη βιώσιμη ανάπτυξη και να αναλάβουν πρωτοβουλίες.</a:t>
            </a:r>
          </a:p>
        </p:txBody>
      </p:sp>
      <p:sp>
        <p:nvSpPr>
          <p:cNvPr id="10" name="Ορθογώνιο 9"/>
          <p:cNvSpPr/>
          <p:nvPr/>
        </p:nvSpPr>
        <p:spPr>
          <a:xfrm>
            <a:off x="4739999" y="1873615"/>
            <a:ext cx="3970959" cy="322845"/>
          </a:xfrm>
          <a:prstGeom prst="rect">
            <a:avLst/>
          </a:prstGeom>
        </p:spPr>
        <p:txBody>
          <a:bodyPr wrap="none">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Arial" panose="020B0604020202020204" pitchFamily="34" charset="0"/>
              </a:rPr>
              <a:t>Ενδεικτικές Προτάσεις Δράσεων για Στόχους 1, 10:</a:t>
            </a:r>
            <a:endParaRPr lang="el-G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4913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Ορθογώνιο 9"/>
          <p:cNvSpPr/>
          <p:nvPr/>
        </p:nvSpPr>
        <p:spPr>
          <a:xfrm>
            <a:off x="576469" y="673184"/>
            <a:ext cx="3650974" cy="3960380"/>
          </a:xfrm>
          <a:prstGeom prst="rect">
            <a:avLst/>
          </a:prstGeom>
        </p:spPr>
        <p:txBody>
          <a:bodyPr wrap="square">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Arial" panose="020B0604020202020204" pitchFamily="34" charset="0"/>
              </a:rPr>
              <a:t>1. Ευαισθητοποίηση και Εκπαίδευση</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Κατανόηση των αιτιών της φτώχειας</a:t>
            </a:r>
            <a:r>
              <a:rPr lang="el-GR" dirty="0">
                <a:latin typeface="Calibri" panose="020F0502020204030204" pitchFamily="34" charset="0"/>
                <a:ea typeface="Calibri" panose="020F0502020204030204" pitchFamily="34" charset="0"/>
                <a:cs typeface="Arial" panose="020B0604020202020204" pitchFamily="34" charset="0"/>
              </a:rPr>
              <a:t>: Ενημέρωση κοινότητα ότι η φτώχεια δεν είναι μόνο έλλειψη χρημάτων αλλά και πρόσβασης σε εκπαίδευση, υγεία, και ευκαιρίες.</a:t>
            </a: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Εκπαιδευτικά προγράμματα</a:t>
            </a:r>
            <a:r>
              <a:rPr lang="el-GR" dirty="0">
                <a:latin typeface="Calibri" panose="020F0502020204030204" pitchFamily="34" charset="0"/>
                <a:ea typeface="Calibri" panose="020F0502020204030204" pitchFamily="34" charset="0"/>
                <a:cs typeface="Arial" panose="020B0604020202020204" pitchFamily="34" charset="0"/>
              </a:rPr>
              <a:t>: Δημιουργήστε εργαστήρια ή συζητήσεις για την ισότητα, τα ανθρώπινα δικαιώματα, και την αειφορία.</a:t>
            </a: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Διαμοιρασμός γνώσεων</a:t>
            </a:r>
            <a:r>
              <a:rPr lang="el-GR" dirty="0">
                <a:latin typeface="Calibri" panose="020F0502020204030204" pitchFamily="34" charset="0"/>
                <a:ea typeface="Calibri" panose="020F0502020204030204" pitchFamily="34" charset="0"/>
                <a:cs typeface="Arial" panose="020B0604020202020204" pitchFamily="34" charset="0"/>
              </a:rPr>
              <a:t>: Δώστε έμφαση στη σημασία της πρόσβασης στην εκπαίδευση ως μέσο για τη μείωση της φτώχειας.</a:t>
            </a: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Αποδόμηση στερεοτύπων</a:t>
            </a:r>
          </a:p>
        </p:txBody>
      </p:sp>
      <p:sp>
        <p:nvSpPr>
          <p:cNvPr id="11" name="Ορθογώνιο 10"/>
          <p:cNvSpPr/>
          <p:nvPr/>
        </p:nvSpPr>
        <p:spPr>
          <a:xfrm>
            <a:off x="4856921" y="673184"/>
            <a:ext cx="3763617" cy="2935740"/>
          </a:xfrm>
          <a:prstGeom prst="rect">
            <a:avLst/>
          </a:prstGeom>
        </p:spPr>
        <p:txBody>
          <a:bodyPr wrap="square">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Arial" panose="020B0604020202020204" pitchFamily="34" charset="0"/>
              </a:rPr>
              <a:t>2. Τοπικές Δράσεις Κοινωνικής Αλληλεγγύης</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Κοινωνικές επιχειρήσεις</a:t>
            </a:r>
            <a:r>
              <a:rPr lang="el-GR" dirty="0">
                <a:latin typeface="Calibri" panose="020F0502020204030204" pitchFamily="34" charset="0"/>
                <a:ea typeface="Calibri" panose="020F0502020204030204" pitchFamily="34" charset="0"/>
                <a:cs typeface="Arial" panose="020B0604020202020204" pitchFamily="34" charset="0"/>
              </a:rPr>
              <a:t>: Ενθαρρύνετε τους μαθητές να συμμετέχουν ή να δημιουργήσουν πρωτοβουλίες που στηρίζουν ευπαθείς ομάδες.</a:t>
            </a: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Υποστήριξη τοπικών κοινοτήτων</a:t>
            </a:r>
            <a:r>
              <a:rPr lang="el-GR" dirty="0">
                <a:latin typeface="Calibri" panose="020F0502020204030204" pitchFamily="34" charset="0"/>
                <a:ea typeface="Calibri" panose="020F0502020204030204" pitchFamily="34" charset="0"/>
                <a:cs typeface="Arial" panose="020B0604020202020204" pitchFamily="34" charset="0"/>
              </a:rPr>
              <a:t>: Μπορείτε να οργανώσετε δραστηριότητες που ενισχύουν τοπικές μικρές επιχειρήσεις ή παραγωγούς.</a:t>
            </a: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Εθελοντισμός</a:t>
            </a:r>
            <a:r>
              <a:rPr lang="el-GR" dirty="0">
                <a:latin typeface="Calibri" panose="020F0502020204030204" pitchFamily="34" charset="0"/>
                <a:ea typeface="Calibri" panose="020F0502020204030204" pitchFamily="34" charset="0"/>
                <a:cs typeface="Arial" panose="020B0604020202020204" pitchFamily="34" charset="0"/>
              </a:rPr>
              <a:t>: Συμμετοχή σε προγράμματα υποστήριξης</a:t>
            </a:r>
          </a:p>
        </p:txBody>
      </p:sp>
    </p:spTree>
    <p:extLst>
      <p:ext uri="{BB962C8B-B14F-4D97-AF65-F5344CB8AC3E}">
        <p14:creationId xmlns:p14="http://schemas.microsoft.com/office/powerpoint/2010/main" val="3263740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8"/>
          <p:cNvSpPr/>
          <p:nvPr/>
        </p:nvSpPr>
        <p:spPr>
          <a:xfrm>
            <a:off x="954156" y="635540"/>
            <a:ext cx="2796209" cy="2602636"/>
          </a:xfrm>
          <a:prstGeom prst="rect">
            <a:avLst/>
          </a:prstGeom>
        </p:spPr>
        <p:txBody>
          <a:bodyPr wrap="square">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Arial" panose="020B0604020202020204" pitchFamily="34" charset="0"/>
              </a:rPr>
              <a:t>3. Κατανάλωση με Υπευθυνότητα</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Στήριξη δίκαιου εμπορίου (</a:t>
            </a:r>
            <a:r>
              <a:rPr lang="el-GR" b="1" dirty="0" err="1">
                <a:latin typeface="Calibri" panose="020F0502020204030204" pitchFamily="34" charset="0"/>
                <a:ea typeface="Calibri" panose="020F0502020204030204" pitchFamily="34" charset="0"/>
                <a:cs typeface="Arial" panose="020B0604020202020204" pitchFamily="34" charset="0"/>
              </a:rPr>
              <a:t>fair</a:t>
            </a:r>
            <a:r>
              <a:rPr lang="el-GR" b="1" dirty="0">
                <a:latin typeface="Calibri" panose="020F0502020204030204" pitchFamily="34" charset="0"/>
                <a:ea typeface="Calibri" panose="020F0502020204030204" pitchFamily="34" charset="0"/>
                <a:cs typeface="Arial" panose="020B0604020202020204" pitchFamily="34" charset="0"/>
              </a:rPr>
              <a:t> </a:t>
            </a:r>
            <a:r>
              <a:rPr lang="el-GR" b="1" dirty="0" err="1">
                <a:latin typeface="Calibri" panose="020F0502020204030204" pitchFamily="34" charset="0"/>
                <a:ea typeface="Calibri" panose="020F0502020204030204" pitchFamily="34" charset="0"/>
                <a:cs typeface="Arial" panose="020B0604020202020204" pitchFamily="34" charset="0"/>
              </a:rPr>
              <a:t>trade</a:t>
            </a:r>
            <a:r>
              <a:rPr lang="el-GR" b="1" dirty="0">
                <a:latin typeface="Calibri" panose="020F0502020204030204" pitchFamily="34" charset="0"/>
                <a:ea typeface="Calibri" panose="020F0502020204030204" pitchFamily="34" charset="0"/>
                <a:cs typeface="Arial" panose="020B0604020202020204" pitchFamily="34" charset="0"/>
              </a:rPr>
              <a:t>)</a:t>
            </a:r>
            <a:r>
              <a:rPr lang="el-GR" dirty="0">
                <a:latin typeface="Calibri" panose="020F0502020204030204" pitchFamily="34" charset="0"/>
                <a:ea typeface="Calibri" panose="020F0502020204030204" pitchFamily="34" charset="0"/>
                <a:cs typeface="Arial" panose="020B0604020202020204" pitchFamily="34" charset="0"/>
              </a:rPr>
              <a:t>: Αξία της στήριξης προϊόντων που έχουν παραχθεί με δίκαιο τρόπο.</a:t>
            </a: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Μείωση σπατάλης</a:t>
            </a:r>
            <a:r>
              <a:rPr lang="el-GR" dirty="0">
                <a:latin typeface="Calibri" panose="020F0502020204030204" pitchFamily="34" charset="0"/>
                <a:ea typeface="Calibri" panose="020F0502020204030204" pitchFamily="34" charset="0"/>
                <a:cs typeface="Arial" panose="020B0604020202020204" pitchFamily="34" charset="0"/>
              </a:rPr>
              <a:t>: Οργανώστε δράσεις για την ανακύκλωση ρούχων, βιβλίων, και τροφίμων, μειώνοντας την άσκοπη κατανάλωση.</a:t>
            </a:r>
          </a:p>
        </p:txBody>
      </p:sp>
      <p:sp>
        <p:nvSpPr>
          <p:cNvPr id="10" name="Ορθογώνιο 9"/>
          <p:cNvSpPr/>
          <p:nvPr/>
        </p:nvSpPr>
        <p:spPr>
          <a:xfrm>
            <a:off x="4903304" y="635540"/>
            <a:ext cx="3617843" cy="2833148"/>
          </a:xfrm>
          <a:prstGeom prst="rect">
            <a:avLst/>
          </a:prstGeom>
        </p:spPr>
        <p:txBody>
          <a:bodyPr wrap="square">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Arial" panose="020B0604020202020204" pitchFamily="34" charset="0"/>
              </a:rPr>
              <a:t>4. Πολιτική και Κοινωνική Δράση</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Συμμετοχή στη λήψη αποφάσεων</a:t>
            </a:r>
            <a:r>
              <a:rPr lang="el-GR" dirty="0">
                <a:latin typeface="Calibri" panose="020F0502020204030204" pitchFamily="34" charset="0"/>
                <a:ea typeface="Calibri" panose="020F0502020204030204" pitchFamily="34" charset="0"/>
                <a:cs typeface="Arial" panose="020B0604020202020204" pitchFamily="34" charset="0"/>
              </a:rPr>
              <a:t>: Ενθαρρύνετε τους μαθητές να ενημερώνονται για τις πολιτικές που επηρεάζουν την κοινωνική δικαιοσύνη και να συμμετέχουν σε συζητήσεις ή τοπικές πρωτοβουλίες.</a:t>
            </a: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Εκστρατείες ευαισθητοποίησης</a:t>
            </a:r>
            <a:r>
              <a:rPr lang="el-GR" dirty="0">
                <a:latin typeface="Calibri" panose="020F0502020204030204" pitchFamily="34" charset="0"/>
                <a:ea typeface="Calibri" panose="020F0502020204030204" pitchFamily="34" charset="0"/>
                <a:cs typeface="Arial" panose="020B0604020202020204" pitchFamily="34" charset="0"/>
              </a:rPr>
              <a:t>: Οργάνωση δράσεων, </a:t>
            </a:r>
            <a:r>
              <a:rPr lang="el-GR" dirty="0" err="1">
                <a:latin typeface="Calibri" panose="020F0502020204030204" pitchFamily="34" charset="0"/>
                <a:ea typeface="Calibri" panose="020F0502020204030204" pitchFamily="34" charset="0"/>
                <a:cs typeface="Arial" panose="020B0604020202020204" pitchFamily="34" charset="0"/>
              </a:rPr>
              <a:t>online</a:t>
            </a:r>
            <a:r>
              <a:rPr lang="el-GR" dirty="0">
                <a:latin typeface="Calibri" panose="020F0502020204030204" pitchFamily="34" charset="0"/>
                <a:ea typeface="Calibri" panose="020F0502020204030204" pitchFamily="34" charset="0"/>
                <a:cs typeface="Arial" panose="020B0604020202020204" pitchFamily="34" charset="0"/>
              </a:rPr>
              <a:t> καμπάνιες, ή ομιλίες για την ανάδειξη των προβλημάτων της φτώχειας.</a:t>
            </a:r>
          </a:p>
        </p:txBody>
      </p:sp>
    </p:spTree>
    <p:extLst>
      <p:ext uri="{BB962C8B-B14F-4D97-AF65-F5344CB8AC3E}">
        <p14:creationId xmlns:p14="http://schemas.microsoft.com/office/powerpoint/2010/main" val="3665558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Ορθογώνιο 11"/>
          <p:cNvSpPr/>
          <p:nvPr/>
        </p:nvSpPr>
        <p:spPr>
          <a:xfrm>
            <a:off x="695740" y="495891"/>
            <a:ext cx="3372677" cy="1366039"/>
          </a:xfrm>
          <a:prstGeom prst="rect">
            <a:avLst/>
          </a:prstGeom>
        </p:spPr>
        <p:txBody>
          <a:bodyPr wrap="square">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Arial" panose="020B0604020202020204" pitchFamily="34" charset="0"/>
              </a:rPr>
              <a:t>5. Ενδυνάμωση μέσω Τεχνολογίας</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l-GR" b="1" dirty="0">
                <a:latin typeface="Calibri" panose="020F0502020204030204" pitchFamily="34" charset="0"/>
                <a:ea typeface="Calibri" panose="020F0502020204030204" pitchFamily="34" charset="0"/>
                <a:cs typeface="Arial" panose="020B0604020202020204" pitchFamily="34" charset="0"/>
              </a:rPr>
              <a:t>Δημιουργία εφαρμογών</a:t>
            </a:r>
            <a:r>
              <a:rPr lang="el-GR" dirty="0">
                <a:latin typeface="Calibri" panose="020F0502020204030204" pitchFamily="34" charset="0"/>
                <a:ea typeface="Calibri" panose="020F0502020204030204" pitchFamily="34" charset="0"/>
                <a:cs typeface="Arial" panose="020B0604020202020204" pitchFamily="34" charset="0"/>
              </a:rPr>
              <a:t>: Ανάπτυξη εφαρμογών ή ιστοσελίδων που διευκολύνουν την πρόσβαση σε κοινωνικές υπηρεσίες ή πόρους.</a:t>
            </a:r>
          </a:p>
        </p:txBody>
      </p:sp>
      <p:sp>
        <p:nvSpPr>
          <p:cNvPr id="13" name="Ορθογώνιο 12"/>
          <p:cNvSpPr/>
          <p:nvPr/>
        </p:nvSpPr>
        <p:spPr>
          <a:xfrm>
            <a:off x="695740" y="1989872"/>
            <a:ext cx="3081130" cy="2141612"/>
          </a:xfrm>
          <a:prstGeom prst="rect">
            <a:avLst/>
          </a:prstGeom>
        </p:spPr>
        <p:txBody>
          <a:bodyPr wrap="square">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Arial" panose="020B0604020202020204" pitchFamily="34" charset="0"/>
              </a:rPr>
              <a:t>6. Συνεργασίες με Οργανισμούς</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l-GR" dirty="0">
                <a:latin typeface="Calibri" panose="020F0502020204030204" pitchFamily="34" charset="0"/>
                <a:ea typeface="Calibri" panose="020F0502020204030204" pitchFamily="34" charset="0"/>
                <a:cs typeface="Arial" panose="020B0604020202020204" pitchFamily="34" charset="0"/>
              </a:rPr>
              <a:t>Συνεργαστείτε με ΜΚΟ ή τοπικούς φορείς που εργάζονται για την αντιμετώπιση της φτώχειας.</a:t>
            </a:r>
          </a:p>
          <a:p>
            <a:pPr marL="342900" lvl="0" indent="-342900" algn="just">
              <a:lnSpc>
                <a:spcPct val="107000"/>
              </a:lnSpc>
              <a:spcAft>
                <a:spcPts val="800"/>
              </a:spcAft>
              <a:buSzPts val="1000"/>
              <a:buFont typeface="Symbol" panose="05050102010706020507" pitchFamily="18" charset="2"/>
              <a:buChar char=""/>
              <a:tabLst>
                <a:tab pos="457200" algn="l"/>
              </a:tabLst>
            </a:pPr>
            <a:r>
              <a:rPr lang="el-GR" dirty="0">
                <a:latin typeface="Calibri" panose="020F0502020204030204" pitchFamily="34" charset="0"/>
                <a:ea typeface="Calibri" panose="020F0502020204030204" pitchFamily="34" charset="0"/>
                <a:cs typeface="Arial" panose="020B0604020202020204" pitchFamily="34" charset="0"/>
              </a:rPr>
              <a:t>Οργανώστε επισκέψεις σε κέντρα ή οργανισμούς ώστε οι μαθητές να δουν από κοντά τις προσπάθειες που γίνονται.</a:t>
            </a:r>
          </a:p>
        </p:txBody>
      </p:sp>
      <p:sp>
        <p:nvSpPr>
          <p:cNvPr id="14" name="Ορθογώνιο 13"/>
          <p:cNvSpPr/>
          <p:nvPr/>
        </p:nvSpPr>
        <p:spPr>
          <a:xfrm>
            <a:off x="5155095" y="1050865"/>
            <a:ext cx="3107635" cy="1502655"/>
          </a:xfrm>
          <a:prstGeom prst="rect">
            <a:avLst/>
          </a:prstGeom>
        </p:spPr>
        <p:txBody>
          <a:bodyPr wrap="square">
            <a:spAutoFit/>
          </a:bodyPr>
          <a:lstStyle/>
          <a:p>
            <a:pPr>
              <a:lnSpc>
                <a:spcPct val="107000"/>
              </a:lnSpc>
              <a:spcAft>
                <a:spcPts val="800"/>
              </a:spcAft>
            </a:pPr>
            <a:r>
              <a:rPr lang="el-GR" b="1" dirty="0">
                <a:latin typeface="Calibri" panose="020F0502020204030204" pitchFamily="34" charset="0"/>
                <a:ea typeface="Calibri" panose="020F0502020204030204" pitchFamily="34" charset="0"/>
                <a:cs typeface="Arial" panose="020B0604020202020204" pitchFamily="34" charset="0"/>
              </a:rPr>
              <a:t>7. Προώθηση Αξιών Συμπερίληψης</a:t>
            </a:r>
            <a:endParaRPr lang="el-GR" dirty="0">
              <a:latin typeface="Calibri" panose="020F050202020403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el-GR" b="1" dirty="0">
                <a:latin typeface="Calibri" panose="020F0502020204030204" pitchFamily="34" charset="0"/>
                <a:ea typeface="Calibri" panose="020F0502020204030204" pitchFamily="34" charset="0"/>
                <a:cs typeface="Arial" panose="020B0604020202020204" pitchFamily="34" charset="0"/>
              </a:rPr>
              <a:t>Ενίσχυση της αλληλεγγύης</a:t>
            </a:r>
            <a:r>
              <a:rPr lang="el-GR" dirty="0">
                <a:latin typeface="Calibri" panose="020F0502020204030204" pitchFamily="34" charset="0"/>
                <a:ea typeface="Calibri" panose="020F0502020204030204" pitchFamily="34" charset="0"/>
                <a:cs typeface="Arial" panose="020B0604020202020204" pitchFamily="34" charset="0"/>
              </a:rPr>
              <a:t>: Ενθαρρύνετε τη δημιουργία κοινωνικών δικτύων υποστήριξης μεταξύ των μαθητών και της κοινότητας.</a:t>
            </a:r>
            <a:endParaRPr lang="el-GR" dirty="0"/>
          </a:p>
        </p:txBody>
      </p:sp>
    </p:spTree>
    <p:extLst>
      <p:ext uri="{BB962C8B-B14F-4D97-AF65-F5344CB8AC3E}">
        <p14:creationId xmlns:p14="http://schemas.microsoft.com/office/powerpoint/2010/main" val="3418717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Εικόνα 9">
            <a:extLst>
              <a:ext uri="{FF2B5EF4-FFF2-40B4-BE49-F238E27FC236}">
                <a16:creationId xmlns:a16="http://schemas.microsoft.com/office/drawing/2014/main" id="{A63DBB3B-2433-6B29-5BDD-5C48CB9BFB0B}"/>
              </a:ext>
            </a:extLst>
          </p:cNvPr>
          <p:cNvPicPr>
            <a:picLocks noChangeAspect="1"/>
          </p:cNvPicPr>
          <p:nvPr/>
        </p:nvPicPr>
        <p:blipFill>
          <a:blip r:embed="rId2"/>
          <a:stretch>
            <a:fillRect/>
          </a:stretch>
        </p:blipFill>
        <p:spPr>
          <a:xfrm>
            <a:off x="1461704" y="313698"/>
            <a:ext cx="6968129" cy="3384378"/>
          </a:xfrm>
          <a:prstGeom prst="rect">
            <a:avLst/>
          </a:prstGeom>
        </p:spPr>
      </p:pic>
      <p:sp>
        <p:nvSpPr>
          <p:cNvPr id="11" name="Ορθογώνιο 10">
            <a:extLst>
              <a:ext uri="{FF2B5EF4-FFF2-40B4-BE49-F238E27FC236}">
                <a16:creationId xmlns:a16="http://schemas.microsoft.com/office/drawing/2014/main" id="{EC6F6E8C-644E-8DB4-63FF-900D574F68DB}"/>
              </a:ext>
            </a:extLst>
          </p:cNvPr>
          <p:cNvSpPr/>
          <p:nvPr/>
        </p:nvSpPr>
        <p:spPr>
          <a:xfrm>
            <a:off x="640749" y="1127735"/>
            <a:ext cx="3107635" cy="2330061"/>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l-GR" dirty="0"/>
              <a:t>Συνδέει μαθήματα μας με Στόχους Βιώσιμης Ανάπτυξης</a:t>
            </a:r>
          </a:p>
          <a:p>
            <a:pPr marL="285750" indent="-285750">
              <a:lnSpc>
                <a:spcPct val="107000"/>
              </a:lnSpc>
              <a:spcAft>
                <a:spcPts val="800"/>
              </a:spcAft>
              <a:buFont typeface="Arial" panose="020B0604020202020204" pitchFamily="34" charset="0"/>
              <a:buChar char="•"/>
            </a:pPr>
            <a:r>
              <a:rPr lang="el-GR" dirty="0"/>
              <a:t>Σενάρια που αναφέρουν ποιους στόχους προσεγγίζουν</a:t>
            </a:r>
          </a:p>
          <a:p>
            <a:pPr marL="285750" indent="-285750">
              <a:lnSpc>
                <a:spcPct val="107000"/>
              </a:lnSpc>
              <a:spcAft>
                <a:spcPts val="800"/>
              </a:spcAft>
              <a:buFont typeface="Arial" panose="020B0604020202020204" pitchFamily="34" charset="0"/>
              <a:buChar char="•"/>
            </a:pPr>
            <a:r>
              <a:rPr lang="el-GR" dirty="0"/>
              <a:t>Όλα τα σενάρια προτείνουν δράσεις εκτός τάξης</a:t>
            </a:r>
          </a:p>
          <a:p>
            <a:pPr marL="285750" indent="-285750">
              <a:lnSpc>
                <a:spcPct val="107000"/>
              </a:lnSpc>
              <a:spcAft>
                <a:spcPts val="800"/>
              </a:spcAft>
              <a:buFont typeface="Arial" panose="020B0604020202020204" pitchFamily="34" charset="0"/>
              <a:buChar char="•"/>
            </a:pPr>
            <a:r>
              <a:rPr lang="el-GR" dirty="0"/>
              <a:t>Εκπαιδευτικά παιχνίδια/εργαλεία</a:t>
            </a:r>
          </a:p>
          <a:p>
            <a:pPr marL="285750" indent="-285750">
              <a:lnSpc>
                <a:spcPct val="107000"/>
              </a:lnSpc>
              <a:spcAft>
                <a:spcPts val="800"/>
              </a:spcAft>
              <a:buFont typeface="Arial" panose="020B0604020202020204" pitchFamily="34" charset="0"/>
              <a:buChar char="•"/>
            </a:pPr>
            <a:r>
              <a:rPr lang="el-GR" dirty="0"/>
              <a:t>Άρθρα/βίντεο</a:t>
            </a:r>
          </a:p>
        </p:txBody>
      </p:sp>
    </p:spTree>
    <p:extLst>
      <p:ext uri="{BB962C8B-B14F-4D97-AF65-F5344CB8AC3E}">
        <p14:creationId xmlns:p14="http://schemas.microsoft.com/office/powerpoint/2010/main" val="251083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rot="236083">
            <a:off x="-1458024" y="902455"/>
            <a:ext cx="4232354" cy="4486879"/>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708" name="Google Shape;1708;p63">
            <a:hlinkClick r:id="rId3"/>
          </p:cNvPr>
          <p:cNvPicPr preferRelativeResize="0"/>
          <p:nvPr/>
        </p:nvPicPr>
        <p:blipFill rotWithShape="1">
          <a:blip r:embed="rId4"/>
          <a:srcRect l="30444" r="30444"/>
          <a:stretch/>
        </p:blipFill>
        <p:spPr>
          <a:xfrm>
            <a:off x="1280161" y="734040"/>
            <a:ext cx="1804042" cy="3465505"/>
          </a:xfrm>
          <a:prstGeom prst="rect">
            <a:avLst/>
          </a:prstGeom>
          <a:noFill/>
          <a:ln>
            <a:noFill/>
          </a:ln>
        </p:spPr>
      </p:pic>
      <p:sp>
        <p:nvSpPr>
          <p:cNvPr id="1709" name="Google Shape;1709;p63"/>
          <p:cNvSpPr txBox="1">
            <a:spLocks noGrp="1"/>
          </p:cNvSpPr>
          <p:nvPr>
            <p:ph type="title"/>
          </p:nvPr>
        </p:nvSpPr>
        <p:spPr>
          <a:xfrm>
            <a:off x="3482190" y="1968456"/>
            <a:ext cx="5284155" cy="63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Αξιολόγηση εργαστηρίου</a:t>
            </a:r>
            <a:endParaRPr dirty="0"/>
          </a:p>
        </p:txBody>
      </p:sp>
      <p:sp>
        <p:nvSpPr>
          <p:cNvPr id="1719" name="Google Shape;1719;p63"/>
          <p:cNvSpPr/>
          <p:nvPr/>
        </p:nvSpPr>
        <p:spPr>
          <a:xfrm>
            <a:off x="1220600" y="660675"/>
            <a:ext cx="1923081" cy="3822141"/>
          </a:xfrm>
          <a:custGeom>
            <a:avLst/>
            <a:gdLst/>
            <a:ahLst/>
            <a:cxnLst/>
            <a:rect l="l" t="t" r="r" b="b"/>
            <a:pathLst>
              <a:path w="13450" h="26732" extrusionOk="0">
                <a:moveTo>
                  <a:pt x="12354" y="461"/>
                </a:moveTo>
                <a:cubicBezTo>
                  <a:pt x="12730" y="461"/>
                  <a:pt x="13031" y="762"/>
                  <a:pt x="13031" y="1139"/>
                </a:cubicBezTo>
                <a:lnTo>
                  <a:pt x="13031" y="24221"/>
                </a:lnTo>
                <a:cubicBezTo>
                  <a:pt x="13031" y="24598"/>
                  <a:pt x="12730" y="24899"/>
                  <a:pt x="12354" y="24899"/>
                </a:cubicBezTo>
                <a:lnTo>
                  <a:pt x="1097" y="24899"/>
                </a:lnTo>
                <a:cubicBezTo>
                  <a:pt x="720" y="24899"/>
                  <a:pt x="419" y="24598"/>
                  <a:pt x="419" y="24221"/>
                </a:cubicBezTo>
                <a:lnTo>
                  <a:pt x="419" y="1139"/>
                </a:lnTo>
                <a:cubicBezTo>
                  <a:pt x="419" y="762"/>
                  <a:pt x="720" y="461"/>
                  <a:pt x="1097" y="461"/>
                </a:cubicBezTo>
                <a:close/>
                <a:moveTo>
                  <a:pt x="1022" y="0"/>
                </a:moveTo>
                <a:cubicBezTo>
                  <a:pt x="461" y="0"/>
                  <a:pt x="1" y="452"/>
                  <a:pt x="1" y="1021"/>
                </a:cubicBezTo>
                <a:lnTo>
                  <a:pt x="1" y="25711"/>
                </a:lnTo>
                <a:cubicBezTo>
                  <a:pt x="1" y="26280"/>
                  <a:pt x="461" y="26732"/>
                  <a:pt x="1022" y="26732"/>
                </a:cubicBezTo>
                <a:lnTo>
                  <a:pt x="12429" y="26732"/>
                </a:lnTo>
                <a:cubicBezTo>
                  <a:pt x="12998" y="26732"/>
                  <a:pt x="13450" y="26271"/>
                  <a:pt x="13450" y="25711"/>
                </a:cubicBezTo>
                <a:lnTo>
                  <a:pt x="13450" y="1021"/>
                </a:lnTo>
                <a:cubicBezTo>
                  <a:pt x="13450" y="452"/>
                  <a:pt x="12998" y="0"/>
                  <a:pt x="12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3"/>
          <p:cNvSpPr/>
          <p:nvPr/>
        </p:nvSpPr>
        <p:spPr>
          <a:xfrm>
            <a:off x="2100067" y="4303218"/>
            <a:ext cx="104375" cy="104232"/>
          </a:xfrm>
          <a:custGeom>
            <a:avLst/>
            <a:gdLst/>
            <a:ahLst/>
            <a:cxnLst/>
            <a:rect l="l" t="t" r="r" b="b"/>
            <a:pathLst>
              <a:path w="730" h="729" extrusionOk="0">
                <a:moveTo>
                  <a:pt x="511" y="84"/>
                </a:moveTo>
                <a:cubicBezTo>
                  <a:pt x="587" y="84"/>
                  <a:pt x="645" y="143"/>
                  <a:pt x="645" y="218"/>
                </a:cubicBezTo>
                <a:lnTo>
                  <a:pt x="645" y="511"/>
                </a:lnTo>
                <a:cubicBezTo>
                  <a:pt x="645" y="586"/>
                  <a:pt x="587" y="653"/>
                  <a:pt x="511" y="653"/>
                </a:cubicBezTo>
                <a:lnTo>
                  <a:pt x="219" y="653"/>
                </a:lnTo>
                <a:cubicBezTo>
                  <a:pt x="143" y="653"/>
                  <a:pt x="76" y="586"/>
                  <a:pt x="76" y="511"/>
                </a:cubicBezTo>
                <a:lnTo>
                  <a:pt x="76" y="218"/>
                </a:lnTo>
                <a:cubicBezTo>
                  <a:pt x="76" y="143"/>
                  <a:pt x="143" y="84"/>
                  <a:pt x="219" y="84"/>
                </a:cubicBezTo>
                <a:close/>
                <a:moveTo>
                  <a:pt x="219" y="0"/>
                </a:moveTo>
                <a:cubicBezTo>
                  <a:pt x="101" y="0"/>
                  <a:pt x="1" y="101"/>
                  <a:pt x="1" y="218"/>
                </a:cubicBezTo>
                <a:lnTo>
                  <a:pt x="1" y="511"/>
                </a:lnTo>
                <a:cubicBezTo>
                  <a:pt x="1" y="628"/>
                  <a:pt x="101" y="729"/>
                  <a:pt x="219" y="729"/>
                </a:cubicBezTo>
                <a:lnTo>
                  <a:pt x="511" y="729"/>
                </a:lnTo>
                <a:cubicBezTo>
                  <a:pt x="629" y="729"/>
                  <a:pt x="729" y="628"/>
                  <a:pt x="729" y="511"/>
                </a:cubicBezTo>
                <a:lnTo>
                  <a:pt x="729" y="218"/>
                </a:lnTo>
                <a:cubicBezTo>
                  <a:pt x="729" y="101"/>
                  <a:pt x="629" y="0"/>
                  <a:pt x="511" y="0"/>
                </a:cubicBezTo>
                <a:close/>
              </a:path>
            </a:pathLst>
          </a:custGeom>
          <a:solidFill>
            <a:srgbClr val="2F1932">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1" name="Google Shape;1721;p63"/>
          <p:cNvGrpSpPr/>
          <p:nvPr/>
        </p:nvGrpSpPr>
        <p:grpSpPr>
          <a:xfrm rot="-279179">
            <a:off x="7410078" y="-598546"/>
            <a:ext cx="1474612" cy="1568508"/>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2" name="Εικόνα 31">
            <a:extLst>
              <a:ext uri="{FF2B5EF4-FFF2-40B4-BE49-F238E27FC236}">
                <a16:creationId xmlns:a16="http://schemas.microsoft.com/office/drawing/2014/main" id="{6CD176CA-349E-A8CA-EE5B-188E4907E5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256" y="229050"/>
            <a:ext cx="608965" cy="621665"/>
          </a:xfrm>
          <a:prstGeom prst="rect">
            <a:avLst/>
          </a:prstGeom>
        </p:spPr>
      </p:pic>
      <p:pic>
        <p:nvPicPr>
          <p:cNvPr id="33" name="Εικόνα 32"/>
          <p:cNvPicPr/>
          <p:nvPr/>
        </p:nvPicPr>
        <p:blipFill>
          <a:blip r:embed="rId6" cstate="print">
            <a:extLst>
              <a:ext uri="{28A0092B-C50C-407E-A947-70E740481C1C}">
                <a14:useLocalDpi xmlns:a14="http://schemas.microsoft.com/office/drawing/2010/main" val="0"/>
              </a:ext>
            </a:extLst>
          </a:blip>
          <a:stretch>
            <a:fillRect/>
          </a:stretch>
        </p:blipFill>
        <p:spPr bwMode="auto">
          <a:xfrm>
            <a:off x="4826592" y="2672311"/>
            <a:ext cx="1740535" cy="174053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sp>
        <p:nvSpPr>
          <p:cNvPr id="50" name="Google Shape;1730;p64">
            <a:extLst>
              <a:ext uri="{FF2B5EF4-FFF2-40B4-BE49-F238E27FC236}">
                <a16:creationId xmlns:a16="http://schemas.microsoft.com/office/drawing/2014/main" id="{012D1B1D-696B-5979-15F1-7518CACB1E70}"/>
              </a:ext>
            </a:extLst>
          </p:cNvPr>
          <p:cNvSpPr txBox="1">
            <a:spLocks noGrp="1"/>
          </p:cNvSpPr>
          <p:nvPr>
            <p:ph type="title"/>
          </p:nvPr>
        </p:nvSpPr>
        <p:spPr>
          <a:xfrm>
            <a:off x="741675" y="1319747"/>
            <a:ext cx="3291900" cy="171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sz="2800" dirty="0"/>
              <a:t>Ευχαριστ</a:t>
            </a:r>
            <a:r>
              <a:rPr lang="el-GR" dirty="0"/>
              <a:t>ώ</a:t>
            </a:r>
            <a:r>
              <a:rPr lang="el-GR" sz="2800" dirty="0"/>
              <a:t> για τη συμμετοχή σας</a:t>
            </a:r>
            <a:endParaRPr sz="2800" dirty="0"/>
          </a:p>
        </p:txBody>
      </p:sp>
      <p:sp>
        <p:nvSpPr>
          <p:cNvPr id="51" name="Google Shape;1751;p64">
            <a:extLst>
              <a:ext uri="{FF2B5EF4-FFF2-40B4-BE49-F238E27FC236}">
                <a16:creationId xmlns:a16="http://schemas.microsoft.com/office/drawing/2014/main" id="{B95BA4BF-4D58-7468-B75E-90BB9871A806}"/>
              </a:ext>
            </a:extLst>
          </p:cNvPr>
          <p:cNvSpPr/>
          <p:nvPr/>
        </p:nvSpPr>
        <p:spPr>
          <a:xfrm>
            <a:off x="1619450" y="2692486"/>
            <a:ext cx="1753950" cy="125050"/>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1742;p64">
            <a:extLst>
              <a:ext uri="{FF2B5EF4-FFF2-40B4-BE49-F238E27FC236}">
                <a16:creationId xmlns:a16="http://schemas.microsoft.com/office/drawing/2014/main" id="{F8372799-A00B-97D1-956A-5F8C579FCD5C}"/>
              </a:ext>
            </a:extLst>
          </p:cNvPr>
          <p:cNvGrpSpPr/>
          <p:nvPr/>
        </p:nvGrpSpPr>
        <p:grpSpPr>
          <a:xfrm rot="728172">
            <a:off x="744281" y="-298402"/>
            <a:ext cx="1784276" cy="1783851"/>
            <a:chOff x="5448300" y="1526500"/>
            <a:chExt cx="1154925" cy="1154650"/>
          </a:xfrm>
        </p:grpSpPr>
        <p:sp>
          <p:nvSpPr>
            <p:cNvPr id="53" name="Google Shape;1743;p64">
              <a:extLst>
                <a:ext uri="{FF2B5EF4-FFF2-40B4-BE49-F238E27FC236}">
                  <a16:creationId xmlns:a16="http://schemas.microsoft.com/office/drawing/2014/main" id="{F1483CBB-BEE6-AB41-8589-685447F260DB}"/>
                </a:ext>
              </a:extLst>
            </p:cNvPr>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744;p64">
              <a:extLst>
                <a:ext uri="{FF2B5EF4-FFF2-40B4-BE49-F238E27FC236}">
                  <a16:creationId xmlns:a16="http://schemas.microsoft.com/office/drawing/2014/main" id="{03F06E78-2AA1-38C9-5A05-B2EC88026F12}"/>
                </a:ext>
              </a:extLst>
            </p:cNvPr>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745;p64">
              <a:extLst>
                <a:ext uri="{FF2B5EF4-FFF2-40B4-BE49-F238E27FC236}">
                  <a16:creationId xmlns:a16="http://schemas.microsoft.com/office/drawing/2014/main" id="{0FC772CE-983D-9D74-A244-E2F0E7C6068E}"/>
                </a:ext>
              </a:extLst>
            </p:cNvPr>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1746;p64">
            <a:extLst>
              <a:ext uri="{FF2B5EF4-FFF2-40B4-BE49-F238E27FC236}">
                <a16:creationId xmlns:a16="http://schemas.microsoft.com/office/drawing/2014/main" id="{4B9A7C46-BD92-1A81-ADAE-FFA77CD281D2}"/>
              </a:ext>
            </a:extLst>
          </p:cNvPr>
          <p:cNvGrpSpPr/>
          <p:nvPr/>
        </p:nvGrpSpPr>
        <p:grpSpPr>
          <a:xfrm>
            <a:off x="6443150" y="3428738"/>
            <a:ext cx="1771661" cy="1916823"/>
            <a:chOff x="2005600" y="1271417"/>
            <a:chExt cx="1165950" cy="1261483"/>
          </a:xfrm>
        </p:grpSpPr>
        <p:sp>
          <p:nvSpPr>
            <p:cNvPr id="57" name="Google Shape;1747;p64">
              <a:extLst>
                <a:ext uri="{FF2B5EF4-FFF2-40B4-BE49-F238E27FC236}">
                  <a16:creationId xmlns:a16="http://schemas.microsoft.com/office/drawing/2014/main" id="{1F2CF433-42DB-73AA-82FE-B870F801EBAB}"/>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748;p64">
              <a:extLst>
                <a:ext uri="{FF2B5EF4-FFF2-40B4-BE49-F238E27FC236}">
                  <a16:creationId xmlns:a16="http://schemas.microsoft.com/office/drawing/2014/main" id="{6CCB345F-4B00-BD21-3F5B-182B9D518E0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49;p64">
              <a:extLst>
                <a:ext uri="{FF2B5EF4-FFF2-40B4-BE49-F238E27FC236}">
                  <a16:creationId xmlns:a16="http://schemas.microsoft.com/office/drawing/2014/main" id="{575D7677-48BA-8771-8A6D-E10F4E7657E6}"/>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50;p64">
              <a:extLst>
                <a:ext uri="{FF2B5EF4-FFF2-40B4-BE49-F238E27FC236}">
                  <a16:creationId xmlns:a16="http://schemas.microsoft.com/office/drawing/2014/main" id="{4422095A-2F6A-244A-B6ED-DC712C1A8540}"/>
                </a:ext>
              </a:extLst>
            </p:cNvPr>
            <p:cNvSpPr/>
            <p:nvPr/>
          </p:nvSpPr>
          <p:spPr>
            <a:xfrm>
              <a:off x="2050549" y="1271417"/>
              <a:ext cx="217393"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1731;p64">
            <a:extLst>
              <a:ext uri="{FF2B5EF4-FFF2-40B4-BE49-F238E27FC236}">
                <a16:creationId xmlns:a16="http://schemas.microsoft.com/office/drawing/2014/main" id="{9D2E2D6B-8DF2-A46B-E1FB-64C825BBD26D}"/>
              </a:ext>
            </a:extLst>
          </p:cNvPr>
          <p:cNvSpPr txBox="1"/>
          <p:nvPr/>
        </p:nvSpPr>
        <p:spPr>
          <a:xfrm>
            <a:off x="4911350" y="2498236"/>
            <a:ext cx="2588700" cy="82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l-GR" sz="2000" b="1" dirty="0">
                <a:solidFill>
                  <a:schemeClr val="dk1"/>
                </a:solidFill>
                <a:latin typeface="Delius"/>
                <a:ea typeface="Delius"/>
                <a:cs typeface="Delius"/>
                <a:sym typeface="Delius"/>
              </a:rPr>
              <a:t>Επικοινωνία</a:t>
            </a:r>
            <a:endParaRPr sz="2000" b="1" dirty="0">
              <a:solidFill>
                <a:schemeClr val="dk1"/>
              </a:solidFill>
              <a:latin typeface="Delius"/>
              <a:ea typeface="Delius"/>
              <a:cs typeface="Delius"/>
              <a:sym typeface="Delius"/>
            </a:endParaRPr>
          </a:p>
        </p:txBody>
      </p:sp>
      <p:sp>
        <p:nvSpPr>
          <p:cNvPr id="62" name="Google Shape;1732;p64">
            <a:extLst>
              <a:ext uri="{FF2B5EF4-FFF2-40B4-BE49-F238E27FC236}">
                <a16:creationId xmlns:a16="http://schemas.microsoft.com/office/drawing/2014/main" id="{E68D16F2-ACC0-38DB-0019-7D219980D34C}"/>
              </a:ext>
            </a:extLst>
          </p:cNvPr>
          <p:cNvSpPr txBox="1"/>
          <p:nvPr/>
        </p:nvSpPr>
        <p:spPr>
          <a:xfrm>
            <a:off x="4944598" y="2843854"/>
            <a:ext cx="2460501" cy="4906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Nunito"/>
                <a:ea typeface="Nunito"/>
                <a:cs typeface="Nunito"/>
                <a:sym typeface="Nunito"/>
              </a:rPr>
              <a:t>vouzaxak@sch.gr</a:t>
            </a:r>
          </a:p>
        </p:txBody>
      </p:sp>
      <p:sp>
        <p:nvSpPr>
          <p:cNvPr id="63" name="Google Shape;1732;p64">
            <a:extLst>
              <a:ext uri="{FF2B5EF4-FFF2-40B4-BE49-F238E27FC236}">
                <a16:creationId xmlns:a16="http://schemas.microsoft.com/office/drawing/2014/main" id="{CB030D99-BDAB-CEED-255B-B9577346D5F3}"/>
              </a:ext>
            </a:extLst>
          </p:cNvPr>
          <p:cNvSpPr txBox="1"/>
          <p:nvPr/>
        </p:nvSpPr>
        <p:spPr>
          <a:xfrm>
            <a:off x="4944598" y="3142512"/>
            <a:ext cx="4181738" cy="4906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latin typeface="Nunito"/>
                <a:ea typeface="Nunito"/>
                <a:cs typeface="Nunito"/>
                <a:sym typeface="Nunito"/>
              </a:rPr>
              <a:t>https://www.teach-economics-sustainable.com/</a:t>
            </a:r>
          </a:p>
        </p:txBody>
      </p:sp>
    </p:spTree>
    <p:extLst>
      <p:ext uri="{BB962C8B-B14F-4D97-AF65-F5344CB8AC3E}">
        <p14:creationId xmlns:p14="http://schemas.microsoft.com/office/powerpoint/2010/main" val="2829518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37"/>
          <p:cNvSpPr/>
          <p:nvPr/>
        </p:nvSpPr>
        <p:spPr>
          <a:xfrm rot="-150228">
            <a:off x="812656" y="1478311"/>
            <a:ext cx="3406152" cy="2383674"/>
          </a:xfrm>
          <a:prstGeom prst="rect">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8" name="Google Shape;938;p37"/>
          <p:cNvSpPr txBox="1">
            <a:spLocks noGrp="1"/>
          </p:cNvSpPr>
          <p:nvPr>
            <p:ph type="title"/>
          </p:nvPr>
        </p:nvSpPr>
        <p:spPr>
          <a:xfrm>
            <a:off x="5323289" y="1172658"/>
            <a:ext cx="2569500" cy="192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t>Βιωματικό παιχνίδι</a:t>
            </a:r>
            <a:endParaRPr dirty="0"/>
          </a:p>
        </p:txBody>
      </p:sp>
      <p:sp>
        <p:nvSpPr>
          <p:cNvPr id="942" name="Google Shape;942;p37"/>
          <p:cNvSpPr txBox="1">
            <a:spLocks noGrp="1"/>
          </p:cNvSpPr>
          <p:nvPr>
            <p:ph type="title" idx="2"/>
          </p:nvPr>
        </p:nvSpPr>
        <p:spPr>
          <a:xfrm>
            <a:off x="5397275" y="952625"/>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03</a:t>
            </a:r>
            <a:endParaRPr dirty="0">
              <a:solidFill>
                <a:schemeClr val="lt1"/>
              </a:solidFill>
            </a:endParaRPr>
          </a:p>
        </p:txBody>
      </p:sp>
      <p:pic>
        <p:nvPicPr>
          <p:cNvPr id="944" name="Google Shape;944;p37"/>
          <p:cNvPicPr preferRelativeResize="0"/>
          <p:nvPr/>
        </p:nvPicPr>
        <p:blipFill>
          <a:blip r:embed="rId3">
            <a:alphaModFix/>
          </a:blip>
          <a:stretch>
            <a:fillRect/>
          </a:stretch>
        </p:blipFill>
        <p:spPr>
          <a:xfrm rot="-150908">
            <a:off x="764207" y="1415759"/>
            <a:ext cx="3416746" cy="2405393"/>
          </a:xfrm>
          <a:prstGeom prst="rect">
            <a:avLst/>
          </a:prstGeom>
          <a:noFill/>
          <a:ln>
            <a:noFill/>
          </a:ln>
        </p:spPr>
      </p:pic>
      <p:sp>
        <p:nvSpPr>
          <p:cNvPr id="945" name="Google Shape;945;p37"/>
          <p:cNvSpPr/>
          <p:nvPr/>
        </p:nvSpPr>
        <p:spPr>
          <a:xfrm>
            <a:off x="2073675" y="1003925"/>
            <a:ext cx="368544" cy="762853"/>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243;p50">
            <a:extLst>
              <a:ext uri="{FF2B5EF4-FFF2-40B4-BE49-F238E27FC236}">
                <a16:creationId xmlns:a16="http://schemas.microsoft.com/office/drawing/2014/main" id="{CAE93606-2760-1ECD-345C-C5BF8DD2B592}"/>
              </a:ext>
            </a:extLst>
          </p:cNvPr>
          <p:cNvSpPr/>
          <p:nvPr/>
        </p:nvSpPr>
        <p:spPr>
          <a:xfrm>
            <a:off x="6360837" y="554663"/>
            <a:ext cx="707700" cy="707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46;p50">
            <a:extLst>
              <a:ext uri="{FF2B5EF4-FFF2-40B4-BE49-F238E27FC236}">
                <a16:creationId xmlns:a16="http://schemas.microsoft.com/office/drawing/2014/main" id="{7669EA22-ACE6-5415-55D1-9E355F376B39}"/>
              </a:ext>
            </a:extLst>
          </p:cNvPr>
          <p:cNvSpPr txBox="1">
            <a:spLocks/>
          </p:cNvSpPr>
          <p:nvPr/>
        </p:nvSpPr>
        <p:spPr>
          <a:xfrm>
            <a:off x="6364437" y="675413"/>
            <a:ext cx="704100" cy="4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en" dirty="0">
                <a:solidFill>
                  <a:schemeClr val="lt1"/>
                </a:solidFill>
              </a:rPr>
              <a:t>0</a:t>
            </a:r>
            <a:r>
              <a:rPr lang="el-GR" dirty="0">
                <a:solidFill>
                  <a:schemeClr val="lt1"/>
                </a:solidFill>
              </a:rPr>
              <a:t>1</a:t>
            </a:r>
            <a:endParaRPr lang="en" dirty="0">
              <a:solidFill>
                <a:schemeClr val="lt1"/>
              </a:solidFill>
            </a:endParaRPr>
          </a:p>
        </p:txBody>
      </p:sp>
      <p:sp>
        <p:nvSpPr>
          <p:cNvPr id="2" name="Google Shape;931;p36">
            <a:extLst>
              <a:ext uri="{FF2B5EF4-FFF2-40B4-BE49-F238E27FC236}">
                <a16:creationId xmlns:a16="http://schemas.microsoft.com/office/drawing/2014/main" id="{B28D8856-D365-2E24-1BC5-DAAE3F95792E}"/>
              </a:ext>
            </a:extLst>
          </p:cNvPr>
          <p:cNvSpPr txBox="1">
            <a:spLocks/>
          </p:cNvSpPr>
          <p:nvPr/>
        </p:nvSpPr>
        <p:spPr>
          <a:xfrm>
            <a:off x="4841682" y="2903878"/>
            <a:ext cx="3746010" cy="5438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Delius"/>
              <a:buNone/>
              <a:defRPr sz="3600" b="1" i="0" u="none" strike="noStrike" cap="none">
                <a:solidFill>
                  <a:schemeClr val="dk1"/>
                </a:solidFill>
                <a:latin typeface="Delius"/>
                <a:ea typeface="Delius"/>
                <a:cs typeface="Delius"/>
                <a:sym typeface="Delius"/>
              </a:defRPr>
            </a:lvl1pPr>
            <a:lvl2pPr marR="0" lvl="1" algn="ctr" rtl="0">
              <a:lnSpc>
                <a:spcPct val="100000"/>
              </a:lnSpc>
              <a:spcBef>
                <a:spcPts val="0"/>
              </a:spcBef>
              <a:spcAft>
                <a:spcPts val="0"/>
              </a:spcAft>
              <a:buClr>
                <a:schemeClr val="dk1"/>
              </a:buClr>
              <a:buSzPts val="3600"/>
              <a:buFont typeface="Delius"/>
              <a:buNone/>
              <a:defRPr sz="36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3600"/>
              <a:buFont typeface="Delius"/>
              <a:buNone/>
              <a:defRPr sz="36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3600"/>
              <a:buFont typeface="Delius"/>
              <a:buNone/>
              <a:defRPr sz="36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3600"/>
              <a:buFont typeface="Delius"/>
              <a:buNone/>
              <a:defRPr sz="36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3600"/>
              <a:buFont typeface="Delius"/>
              <a:buNone/>
              <a:defRPr sz="36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3600"/>
              <a:buFont typeface="Delius"/>
              <a:buNone/>
              <a:defRPr sz="36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3600"/>
              <a:buFont typeface="Delius"/>
              <a:buNone/>
              <a:defRPr sz="36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3600"/>
              <a:buFont typeface="Delius"/>
              <a:buNone/>
              <a:defRPr sz="3600" b="1" i="0" u="none" strike="noStrike" cap="none">
                <a:solidFill>
                  <a:schemeClr val="dk1"/>
                </a:solidFill>
                <a:latin typeface="Delius"/>
                <a:ea typeface="Delius"/>
                <a:cs typeface="Delius"/>
                <a:sym typeface="Delius"/>
              </a:defRPr>
            </a:lvl9pPr>
          </a:lstStyle>
          <a:p>
            <a:pPr algn="ctr"/>
            <a:r>
              <a:rPr lang="el-GR" sz="1600" b="0" dirty="0"/>
              <a:t>Είναι διαθέσιμο στο ιστότοπο</a:t>
            </a:r>
          </a:p>
          <a:p>
            <a:pPr algn="ctr"/>
            <a:endParaRPr lang="el-GR" sz="1600" b="0" dirty="0"/>
          </a:p>
          <a:p>
            <a:pPr algn="ctr"/>
            <a:r>
              <a:rPr lang="el-GR" sz="1600" b="0" dirty="0"/>
              <a:t> </a:t>
            </a:r>
            <a:r>
              <a:rPr lang="el-GR" sz="1600" dirty="0">
                <a:hlinkClick r:id="rId4"/>
              </a:rPr>
              <a:t>Οικονομική Εκπαίδευση και Αειφορία</a:t>
            </a:r>
            <a:endParaRPr lang="el-GR" sz="1600" dirty="0"/>
          </a:p>
          <a:p>
            <a:pPr algn="ctr"/>
            <a:endParaRPr lang="el-GR" sz="1600" b="0" dirty="0"/>
          </a:p>
          <a:p>
            <a:pPr algn="ctr"/>
            <a:r>
              <a:rPr lang="el-GR" sz="1600" b="0" dirty="0"/>
              <a:t> και στο </a:t>
            </a:r>
            <a:r>
              <a:rPr lang="el-GR" sz="1600" b="0" dirty="0">
                <a:hlinkClick r:id="rId5"/>
              </a:rPr>
              <a:t>Φωτόδεντρο</a:t>
            </a:r>
            <a:endParaRPr lang="el-GR" sz="1600" b="0" dirty="0"/>
          </a:p>
          <a:p>
            <a:pPr algn="ctr"/>
            <a:endParaRPr lang="el-GR" sz="1600" b="0" dirty="0"/>
          </a:p>
        </p:txBody>
      </p:sp>
      <p:pic>
        <p:nvPicPr>
          <p:cNvPr id="3" name="Εικόνα 2">
            <a:extLst>
              <a:ext uri="{FF2B5EF4-FFF2-40B4-BE49-F238E27FC236}">
                <a16:creationId xmlns:a16="http://schemas.microsoft.com/office/drawing/2014/main" id="{322E3613-FCD5-0032-7926-A545428F41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01375" y="3812316"/>
            <a:ext cx="1340442" cy="7765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63" name="Google Shape;963;p39"/>
          <p:cNvSpPr txBox="1">
            <a:spLocks noGrp="1"/>
          </p:cNvSpPr>
          <p:nvPr>
            <p:ph type="subTitle" idx="1"/>
          </p:nvPr>
        </p:nvSpPr>
        <p:spPr>
          <a:xfrm>
            <a:off x="713100" y="2484148"/>
            <a:ext cx="3119760"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000" dirty="0"/>
              <a:t>Σοκολατάκια</a:t>
            </a:r>
            <a:endParaRPr sz="2000" dirty="0"/>
          </a:p>
        </p:txBody>
      </p:sp>
      <p:sp>
        <p:nvSpPr>
          <p:cNvPr id="964" name="Google Shape;964;p39"/>
          <p:cNvSpPr txBox="1">
            <a:spLocks noGrp="1"/>
          </p:cNvSpPr>
          <p:nvPr>
            <p:ph type="subTitle" idx="2"/>
          </p:nvPr>
        </p:nvSpPr>
        <p:spPr>
          <a:xfrm>
            <a:off x="713100" y="3025334"/>
            <a:ext cx="3119758"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Υπάρχουν τόσα σοκολατάκια όσοι είστε όλοι οι συμμετέχοντες. </a:t>
            </a:r>
            <a:endParaRPr dirty="0"/>
          </a:p>
        </p:txBody>
      </p:sp>
      <p:sp>
        <p:nvSpPr>
          <p:cNvPr id="965" name="Google Shape;965;p39"/>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t>Θα χωριστούμε σε 5 ομάδες:</a:t>
            </a:r>
            <a:br>
              <a:rPr lang="el-GR" dirty="0"/>
            </a:br>
            <a:r>
              <a:rPr lang="el-GR" dirty="0"/>
              <a:t>Α, Β , Γ, Δ, Ε</a:t>
            </a:r>
            <a:endParaRPr dirty="0"/>
          </a:p>
        </p:txBody>
      </p:sp>
      <p:sp>
        <p:nvSpPr>
          <p:cNvPr id="966" name="Google Shape;966;p39"/>
          <p:cNvSpPr txBox="1">
            <a:spLocks noGrp="1"/>
          </p:cNvSpPr>
          <p:nvPr>
            <p:ph type="subTitle" idx="3"/>
          </p:nvPr>
        </p:nvSpPr>
        <p:spPr>
          <a:xfrm>
            <a:off x="4993394" y="2571750"/>
            <a:ext cx="3119759"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000" dirty="0"/>
              <a:t>Ανά ομάδα / ανά άτομο</a:t>
            </a:r>
            <a:endParaRPr sz="2000" dirty="0"/>
          </a:p>
        </p:txBody>
      </p:sp>
      <p:sp>
        <p:nvSpPr>
          <p:cNvPr id="967" name="Google Shape;967;p39"/>
          <p:cNvSpPr txBox="1">
            <a:spLocks noGrp="1"/>
          </p:cNvSpPr>
          <p:nvPr>
            <p:ph type="subTitle" idx="4"/>
          </p:nvPr>
        </p:nvSpPr>
        <p:spPr>
          <a:xfrm>
            <a:off x="5030952" y="3005449"/>
            <a:ext cx="3399948"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«Μοιράστε» τα σοκολατάκια.</a:t>
            </a:r>
          </a:p>
          <a:p>
            <a:pPr marL="0" lvl="0" indent="0" algn="l" rtl="0">
              <a:spcBef>
                <a:spcPts val="0"/>
              </a:spcBef>
              <a:spcAft>
                <a:spcPts val="0"/>
              </a:spcAft>
              <a:buNone/>
            </a:pPr>
            <a:r>
              <a:rPr lang="el-GR" dirty="0"/>
              <a:t>Ας πάρει ο καθένας/η καθεμιά όσα επιθυμεί/προλάβει!</a:t>
            </a:r>
          </a:p>
        </p:txBody>
      </p:sp>
      <p:sp>
        <p:nvSpPr>
          <p:cNvPr id="968" name="Google Shape;968;p39"/>
          <p:cNvSpPr txBox="1">
            <a:spLocks noGrp="1"/>
          </p:cNvSpPr>
          <p:nvPr>
            <p:ph type="title" idx="5"/>
          </p:nvPr>
        </p:nvSpPr>
        <p:spPr>
          <a:xfrm>
            <a:off x="786375" y="2214800"/>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01</a:t>
            </a:r>
            <a:endParaRPr dirty="0">
              <a:solidFill>
                <a:schemeClr val="lt1"/>
              </a:solidFill>
            </a:endParaRPr>
          </a:p>
        </p:txBody>
      </p:sp>
      <p:sp>
        <p:nvSpPr>
          <p:cNvPr id="969" name="Google Shape;969;p39"/>
          <p:cNvSpPr txBox="1">
            <a:spLocks noGrp="1"/>
          </p:cNvSpPr>
          <p:nvPr>
            <p:ph type="title" idx="6"/>
          </p:nvPr>
        </p:nvSpPr>
        <p:spPr>
          <a:xfrm>
            <a:off x="5258675" y="2214800"/>
            <a:ext cx="704100" cy="46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02</a:t>
            </a:r>
            <a:endParaRPr dirty="0">
              <a:solidFill>
                <a:schemeClr val="lt1"/>
              </a:solidFill>
            </a:endParaRPr>
          </a:p>
        </p:txBody>
      </p:sp>
      <p:sp>
        <p:nvSpPr>
          <p:cNvPr id="18" name="Google Shape;969;p39">
            <a:extLst>
              <a:ext uri="{FF2B5EF4-FFF2-40B4-BE49-F238E27FC236}">
                <a16:creationId xmlns:a16="http://schemas.microsoft.com/office/drawing/2014/main" id="{C22E9B53-0E35-A625-B1EF-3E8DC27FA00F}"/>
              </a:ext>
            </a:extLst>
          </p:cNvPr>
          <p:cNvSpPr txBox="1">
            <a:spLocks/>
          </p:cNvSpPr>
          <p:nvPr/>
        </p:nvSpPr>
        <p:spPr>
          <a:xfrm>
            <a:off x="788187" y="2216733"/>
            <a:ext cx="704100" cy="46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ctr"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r>
              <a:rPr lang="en" dirty="0">
                <a:solidFill>
                  <a:schemeClr val="lt1"/>
                </a:solidFill>
              </a:rPr>
              <a:t>0</a:t>
            </a:r>
            <a:r>
              <a:rPr lang="el-GR" dirty="0">
                <a:solidFill>
                  <a:schemeClr val="lt1"/>
                </a:solidFill>
              </a:rPr>
              <a:t>1</a:t>
            </a:r>
            <a:endParaRPr lang="en" dirty="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1977512" y="755564"/>
            <a:ext cx="4917197" cy="3736344"/>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926" name="Google Shape;926;p36"/>
          <p:cNvGrpSpPr/>
          <p:nvPr/>
        </p:nvGrpSpPr>
        <p:grpSpPr>
          <a:xfrm>
            <a:off x="1003006" y="385679"/>
            <a:ext cx="1668174" cy="1667776"/>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30" name="Google Shape;930;p36"/>
          <p:cNvSpPr txBox="1">
            <a:spLocks noGrp="1"/>
          </p:cNvSpPr>
          <p:nvPr>
            <p:ph type="subTitle" idx="1"/>
          </p:nvPr>
        </p:nvSpPr>
        <p:spPr>
          <a:xfrm>
            <a:off x="2670747" y="258052"/>
            <a:ext cx="3791013" cy="143897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lang="el-GR" dirty="0"/>
          </a:p>
          <a:p>
            <a:pPr marL="0" lvl="0" indent="0" algn="ctr" rtl="0">
              <a:spcBef>
                <a:spcPts val="0"/>
              </a:spcBef>
              <a:spcAft>
                <a:spcPts val="0"/>
              </a:spcAft>
              <a:buNone/>
            </a:pPr>
            <a:endParaRPr lang="el-GR" dirty="0"/>
          </a:p>
          <a:p>
            <a:pPr marL="0" lvl="0" indent="0" algn="ctr" rtl="0">
              <a:spcBef>
                <a:spcPts val="0"/>
              </a:spcBef>
              <a:spcAft>
                <a:spcPts val="0"/>
              </a:spcAft>
              <a:buNone/>
            </a:pPr>
            <a:r>
              <a:rPr lang="el-GR" dirty="0"/>
              <a:t>Ας δούμε τι έγινε</a:t>
            </a:r>
            <a:endParaRPr dirty="0"/>
          </a:p>
        </p:txBody>
      </p:sp>
      <p:sp>
        <p:nvSpPr>
          <p:cNvPr id="931" name="Google Shape;931;p36"/>
          <p:cNvSpPr txBox="1">
            <a:spLocks noGrp="1"/>
          </p:cNvSpPr>
          <p:nvPr>
            <p:ph type="title"/>
          </p:nvPr>
        </p:nvSpPr>
        <p:spPr>
          <a:xfrm>
            <a:off x="2715750" y="2352799"/>
            <a:ext cx="3746010" cy="2035137"/>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l-GR" dirty="0"/>
              <a:t>Πως «μοιράσατε» τα σοκολατάκια;</a:t>
            </a:r>
            <a:br>
              <a:rPr lang="el-GR" dirty="0"/>
            </a:br>
            <a:br>
              <a:rPr lang="el-GR" dirty="0"/>
            </a:br>
            <a:r>
              <a:rPr lang="el-GR" dirty="0"/>
              <a:t>Πήρατε όλοι;</a:t>
            </a:r>
            <a:br>
              <a:rPr lang="el-GR" dirty="0"/>
            </a:br>
            <a:br>
              <a:rPr lang="el-GR" dirty="0"/>
            </a:br>
            <a:r>
              <a:rPr lang="el-GR" dirty="0"/>
              <a:t>Είναι κάποιος/α που δεν πήρε;</a:t>
            </a:r>
            <a:br>
              <a:rPr lang="el-GR" dirty="0"/>
            </a:br>
            <a:br>
              <a:rPr lang="el-GR" dirty="0"/>
            </a:br>
            <a:endParaRPr dirty="0"/>
          </a:p>
        </p:txBody>
      </p:sp>
      <p:sp>
        <p:nvSpPr>
          <p:cNvPr id="932" name="Google Shape;932;p36"/>
          <p:cNvSpPr txBox="1"/>
          <p:nvPr/>
        </p:nvSpPr>
        <p:spPr>
          <a:xfrm rot="180294">
            <a:off x="1345503" y="822216"/>
            <a:ext cx="1144574" cy="71075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l-GR" sz="4400" dirty="0">
                <a:latin typeface="Delius"/>
                <a:ea typeface="Delius"/>
                <a:cs typeface="Delius"/>
                <a:sym typeface="Delius"/>
              </a:rPr>
              <a:t>???</a:t>
            </a:r>
            <a:endParaRPr sz="4400" dirty="0">
              <a:latin typeface="Delius"/>
              <a:ea typeface="Delius"/>
              <a:cs typeface="Delius"/>
              <a:sym typeface="Deliu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950" name="Google Shape;950;p38"/>
          <p:cNvSpPr txBox="1">
            <a:spLocks noGrp="1"/>
          </p:cNvSpPr>
          <p:nvPr>
            <p:ph type="title"/>
          </p:nvPr>
        </p:nvSpPr>
        <p:spPr>
          <a:xfrm>
            <a:off x="713100" y="445025"/>
            <a:ext cx="3438000" cy="1060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Οι ομάδες μας!</a:t>
            </a:r>
            <a:endParaRPr dirty="0"/>
          </a:p>
        </p:txBody>
      </p:sp>
      <p:sp>
        <p:nvSpPr>
          <p:cNvPr id="952" name="Google Shape;952;p38"/>
          <p:cNvSpPr txBox="1">
            <a:spLocks noGrp="1"/>
          </p:cNvSpPr>
          <p:nvPr>
            <p:ph type="subTitle" idx="1"/>
          </p:nvPr>
        </p:nvSpPr>
        <p:spPr>
          <a:xfrm>
            <a:off x="713100" y="1731875"/>
            <a:ext cx="3438000" cy="2661000"/>
          </a:xfrm>
          <a:prstGeom prst="rect">
            <a:avLst/>
          </a:prstGeom>
        </p:spPr>
        <p:txBody>
          <a:bodyPr spcFirstLastPara="1" wrap="square" lIns="91425" tIns="91425" rIns="91425" bIns="91425" anchor="t" anchorCtr="0">
            <a:noAutofit/>
          </a:bodyPr>
          <a:lstStyle/>
          <a:p>
            <a:pPr marL="127000" lvl="0" indent="0" algn="l" rtl="0">
              <a:spcBef>
                <a:spcPts val="1600"/>
              </a:spcBef>
              <a:spcAft>
                <a:spcPts val="0"/>
              </a:spcAft>
              <a:buClr>
                <a:schemeClr val="dk1"/>
              </a:buClr>
              <a:buSzPts val="1600"/>
            </a:pPr>
            <a:r>
              <a:rPr lang="el-GR" dirty="0"/>
              <a:t>     Α ομάδα: Βόρεια Αμερική </a:t>
            </a:r>
          </a:p>
          <a:p>
            <a:pPr marL="127000" lvl="0" indent="0" algn="l" rtl="0">
              <a:spcBef>
                <a:spcPts val="1600"/>
              </a:spcBef>
              <a:spcAft>
                <a:spcPts val="0"/>
              </a:spcAft>
              <a:buClr>
                <a:schemeClr val="dk1"/>
              </a:buClr>
              <a:buSzPts val="1600"/>
            </a:pPr>
            <a:r>
              <a:rPr lang="el-GR" dirty="0"/>
              <a:t>    Β ομάδα: Ευρώπη</a:t>
            </a:r>
          </a:p>
          <a:p>
            <a:pPr marL="127000" lvl="0" indent="0" algn="l" rtl="0">
              <a:spcBef>
                <a:spcPts val="1600"/>
              </a:spcBef>
              <a:spcAft>
                <a:spcPts val="0"/>
              </a:spcAft>
              <a:buClr>
                <a:schemeClr val="dk1"/>
              </a:buClr>
              <a:buSzPts val="1600"/>
            </a:pPr>
            <a:r>
              <a:rPr lang="el-GR" dirty="0"/>
              <a:t>    Γ ομάδα: Νότια Αμερική</a:t>
            </a:r>
          </a:p>
          <a:p>
            <a:pPr marL="127000" lvl="0" indent="0" algn="l" rtl="0">
              <a:spcBef>
                <a:spcPts val="1600"/>
              </a:spcBef>
              <a:spcAft>
                <a:spcPts val="0"/>
              </a:spcAft>
              <a:buClr>
                <a:schemeClr val="dk1"/>
              </a:buClr>
              <a:buSzPts val="1600"/>
            </a:pPr>
            <a:r>
              <a:rPr lang="el-GR" dirty="0"/>
              <a:t>   Δ ομάδα: Ασία</a:t>
            </a:r>
          </a:p>
          <a:p>
            <a:pPr marL="127000" lvl="0" indent="0" algn="l" rtl="0">
              <a:spcBef>
                <a:spcPts val="1600"/>
              </a:spcBef>
              <a:spcAft>
                <a:spcPts val="0"/>
              </a:spcAft>
              <a:buClr>
                <a:schemeClr val="dk1"/>
              </a:buClr>
              <a:buSzPts val="1600"/>
            </a:pPr>
            <a:r>
              <a:rPr lang="el-GR" dirty="0"/>
              <a:t>   Ε ομάδα: Αφρική</a:t>
            </a:r>
            <a:endParaRPr dirty="0"/>
          </a:p>
        </p:txBody>
      </p:sp>
      <p:grpSp>
        <p:nvGrpSpPr>
          <p:cNvPr id="79" name="Google Shape;1354;p54">
            <a:extLst>
              <a:ext uri="{FF2B5EF4-FFF2-40B4-BE49-F238E27FC236}">
                <a16:creationId xmlns:a16="http://schemas.microsoft.com/office/drawing/2014/main" id="{E2BE922B-2E19-CD81-0CF6-B24F16252E9A}"/>
              </a:ext>
            </a:extLst>
          </p:cNvPr>
          <p:cNvGrpSpPr/>
          <p:nvPr/>
        </p:nvGrpSpPr>
        <p:grpSpPr>
          <a:xfrm>
            <a:off x="4572000" y="1297056"/>
            <a:ext cx="4255407" cy="2267025"/>
            <a:chOff x="2963350" y="1227474"/>
            <a:chExt cx="5749772" cy="3063133"/>
          </a:xfrm>
        </p:grpSpPr>
        <p:sp>
          <p:nvSpPr>
            <p:cNvPr id="80" name="Google Shape;1355;p54">
              <a:extLst>
                <a:ext uri="{FF2B5EF4-FFF2-40B4-BE49-F238E27FC236}">
                  <a16:creationId xmlns:a16="http://schemas.microsoft.com/office/drawing/2014/main" id="{EE94B41B-0B98-6C5B-AAA9-06F225DECB4E}"/>
                </a:ext>
              </a:extLst>
            </p:cNvPr>
            <p:cNvSpPr/>
            <p:nvPr/>
          </p:nvSpPr>
          <p:spPr>
            <a:xfrm>
              <a:off x="6342900" y="2725416"/>
              <a:ext cx="1191402" cy="265929"/>
            </a:xfrm>
            <a:custGeom>
              <a:avLst/>
              <a:gdLst/>
              <a:ahLst/>
              <a:cxnLst/>
              <a:rect l="l" t="t" r="r" b="b"/>
              <a:pathLst>
                <a:path w="59156" h="13204" extrusionOk="0">
                  <a:moveTo>
                    <a:pt x="1" y="0"/>
                  </a:moveTo>
                  <a:lnTo>
                    <a:pt x="1" y="0"/>
                  </a:lnTo>
                  <a:close/>
                  <a:moveTo>
                    <a:pt x="59155" y="13203"/>
                  </a:move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356;p54">
              <a:extLst>
                <a:ext uri="{FF2B5EF4-FFF2-40B4-BE49-F238E27FC236}">
                  <a16:creationId xmlns:a16="http://schemas.microsoft.com/office/drawing/2014/main" id="{4C4E4995-BE6F-F265-C8D4-C66D511844BD}"/>
                </a:ext>
              </a:extLst>
            </p:cNvPr>
            <p:cNvSpPr/>
            <p:nvPr/>
          </p:nvSpPr>
          <p:spPr>
            <a:xfrm>
              <a:off x="5119162" y="1329684"/>
              <a:ext cx="3317984" cy="2504792"/>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357;p54">
              <a:extLst>
                <a:ext uri="{FF2B5EF4-FFF2-40B4-BE49-F238E27FC236}">
                  <a16:creationId xmlns:a16="http://schemas.microsoft.com/office/drawing/2014/main" id="{5A14BA24-61A7-85A2-0DE7-D64FB310DD1E}"/>
                </a:ext>
              </a:extLst>
            </p:cNvPr>
            <p:cNvSpPr/>
            <p:nvPr/>
          </p:nvSpPr>
          <p:spPr>
            <a:xfrm>
              <a:off x="7539490" y="3300912"/>
              <a:ext cx="893471" cy="655658"/>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358;p54">
              <a:extLst>
                <a:ext uri="{FF2B5EF4-FFF2-40B4-BE49-F238E27FC236}">
                  <a16:creationId xmlns:a16="http://schemas.microsoft.com/office/drawing/2014/main" id="{2C78A015-BE49-094B-65B2-E9E204BFB79F}"/>
                </a:ext>
              </a:extLst>
            </p:cNvPr>
            <p:cNvSpPr/>
            <p:nvPr/>
          </p:nvSpPr>
          <p:spPr>
            <a:xfrm>
              <a:off x="7965146" y="3071842"/>
              <a:ext cx="460501" cy="251186"/>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359;p54">
              <a:extLst>
                <a:ext uri="{FF2B5EF4-FFF2-40B4-BE49-F238E27FC236}">
                  <a16:creationId xmlns:a16="http://schemas.microsoft.com/office/drawing/2014/main" id="{300A9104-3AC9-1AA6-9296-EAC447AEED85}"/>
                </a:ext>
              </a:extLst>
            </p:cNvPr>
            <p:cNvSpPr/>
            <p:nvPr/>
          </p:nvSpPr>
          <p:spPr>
            <a:xfrm>
              <a:off x="7527305" y="2903090"/>
              <a:ext cx="227300" cy="256543"/>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360;p54">
              <a:extLst>
                <a:ext uri="{FF2B5EF4-FFF2-40B4-BE49-F238E27FC236}">
                  <a16:creationId xmlns:a16="http://schemas.microsoft.com/office/drawing/2014/main" id="{F4573048-6175-DDB7-2289-8DA320FB13F8}"/>
                </a:ext>
              </a:extLst>
            </p:cNvPr>
            <p:cNvSpPr/>
            <p:nvPr/>
          </p:nvSpPr>
          <p:spPr>
            <a:xfrm>
              <a:off x="7241903" y="2932091"/>
              <a:ext cx="436474" cy="346972"/>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361;p54">
              <a:extLst>
                <a:ext uri="{FF2B5EF4-FFF2-40B4-BE49-F238E27FC236}">
                  <a16:creationId xmlns:a16="http://schemas.microsoft.com/office/drawing/2014/main" id="{D5CA32C5-D1BA-1F9C-741F-62B2493A5A26}"/>
                </a:ext>
              </a:extLst>
            </p:cNvPr>
            <p:cNvSpPr/>
            <p:nvPr/>
          </p:nvSpPr>
          <p:spPr>
            <a:xfrm>
              <a:off x="6310877" y="3306994"/>
              <a:ext cx="183093" cy="318554"/>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362;p54">
              <a:extLst>
                <a:ext uri="{FF2B5EF4-FFF2-40B4-BE49-F238E27FC236}">
                  <a16:creationId xmlns:a16="http://schemas.microsoft.com/office/drawing/2014/main" id="{1C94AC0B-0C0F-24E0-D0EE-1E0521037270}"/>
                </a:ext>
              </a:extLst>
            </p:cNvPr>
            <p:cNvSpPr/>
            <p:nvPr/>
          </p:nvSpPr>
          <p:spPr>
            <a:xfrm>
              <a:off x="7962024" y="1988438"/>
              <a:ext cx="215458" cy="336962"/>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363;p54">
              <a:extLst>
                <a:ext uri="{FF2B5EF4-FFF2-40B4-BE49-F238E27FC236}">
                  <a16:creationId xmlns:a16="http://schemas.microsoft.com/office/drawing/2014/main" id="{90F8E46B-7683-2564-6315-B75F2CA8F94C}"/>
                </a:ext>
              </a:extLst>
            </p:cNvPr>
            <p:cNvSpPr/>
            <p:nvPr/>
          </p:nvSpPr>
          <p:spPr>
            <a:xfrm>
              <a:off x="8335478" y="3862955"/>
              <a:ext cx="377645" cy="285625"/>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364;p54">
              <a:extLst>
                <a:ext uri="{FF2B5EF4-FFF2-40B4-BE49-F238E27FC236}">
                  <a16:creationId xmlns:a16="http://schemas.microsoft.com/office/drawing/2014/main" id="{B5CF107C-A0A9-7AE1-9C1B-E072A755004E}"/>
                </a:ext>
              </a:extLst>
            </p:cNvPr>
            <p:cNvSpPr/>
            <p:nvPr/>
          </p:nvSpPr>
          <p:spPr>
            <a:xfrm>
              <a:off x="7855524" y="2601475"/>
              <a:ext cx="187604" cy="310498"/>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365;p54">
              <a:extLst>
                <a:ext uri="{FF2B5EF4-FFF2-40B4-BE49-F238E27FC236}">
                  <a16:creationId xmlns:a16="http://schemas.microsoft.com/office/drawing/2014/main" id="{500CF212-DA29-87DC-4026-491D84932B12}"/>
                </a:ext>
              </a:extLst>
            </p:cNvPr>
            <p:cNvSpPr/>
            <p:nvPr/>
          </p:nvSpPr>
          <p:spPr>
            <a:xfrm>
              <a:off x="7721514" y="3023385"/>
              <a:ext cx="149338" cy="183214"/>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366;p54">
              <a:extLst>
                <a:ext uri="{FF2B5EF4-FFF2-40B4-BE49-F238E27FC236}">
                  <a16:creationId xmlns:a16="http://schemas.microsoft.com/office/drawing/2014/main" id="{0DE087AF-5592-9B1A-275F-6DCE71491166}"/>
                </a:ext>
              </a:extLst>
            </p:cNvPr>
            <p:cNvSpPr/>
            <p:nvPr/>
          </p:nvSpPr>
          <p:spPr>
            <a:xfrm>
              <a:off x="6255533" y="1332181"/>
              <a:ext cx="209557" cy="131313"/>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367;p54">
              <a:extLst>
                <a:ext uri="{FF2B5EF4-FFF2-40B4-BE49-F238E27FC236}">
                  <a16:creationId xmlns:a16="http://schemas.microsoft.com/office/drawing/2014/main" id="{2EC40AF3-B865-D16A-1FC2-8C0AC7DBF2CC}"/>
                </a:ext>
              </a:extLst>
            </p:cNvPr>
            <p:cNvSpPr/>
            <p:nvPr/>
          </p:nvSpPr>
          <p:spPr>
            <a:xfrm>
              <a:off x="5680218" y="1282234"/>
              <a:ext cx="198399" cy="71517"/>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368;p54">
              <a:extLst>
                <a:ext uri="{FF2B5EF4-FFF2-40B4-BE49-F238E27FC236}">
                  <a16:creationId xmlns:a16="http://schemas.microsoft.com/office/drawing/2014/main" id="{537AB370-814B-4253-FEF3-AF8FEC0FE68F}"/>
                </a:ext>
              </a:extLst>
            </p:cNvPr>
            <p:cNvSpPr/>
            <p:nvPr/>
          </p:nvSpPr>
          <p:spPr>
            <a:xfrm>
              <a:off x="5322071" y="1762006"/>
              <a:ext cx="93309" cy="93309"/>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369;p54">
              <a:extLst>
                <a:ext uri="{FF2B5EF4-FFF2-40B4-BE49-F238E27FC236}">
                  <a16:creationId xmlns:a16="http://schemas.microsoft.com/office/drawing/2014/main" id="{4C9574BB-897A-4B77-37BC-8FDC1538B6DE}"/>
                </a:ext>
              </a:extLst>
            </p:cNvPr>
            <p:cNvSpPr/>
            <p:nvPr/>
          </p:nvSpPr>
          <p:spPr>
            <a:xfrm>
              <a:off x="7675675" y="3248790"/>
              <a:ext cx="173486" cy="66361"/>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370;p54">
              <a:extLst>
                <a:ext uri="{FF2B5EF4-FFF2-40B4-BE49-F238E27FC236}">
                  <a16:creationId xmlns:a16="http://schemas.microsoft.com/office/drawing/2014/main" id="{7C523910-5F1C-BB07-E803-87832BF86E01}"/>
                </a:ext>
              </a:extLst>
            </p:cNvPr>
            <p:cNvSpPr/>
            <p:nvPr/>
          </p:nvSpPr>
          <p:spPr>
            <a:xfrm>
              <a:off x="7388864" y="1352019"/>
              <a:ext cx="211208" cy="44167"/>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371;p54">
              <a:extLst>
                <a:ext uri="{FF2B5EF4-FFF2-40B4-BE49-F238E27FC236}">
                  <a16:creationId xmlns:a16="http://schemas.microsoft.com/office/drawing/2014/main" id="{D856D89E-7DEB-6E75-BE0B-C926A36556C4}"/>
                </a:ext>
              </a:extLst>
            </p:cNvPr>
            <p:cNvSpPr/>
            <p:nvPr/>
          </p:nvSpPr>
          <p:spPr>
            <a:xfrm>
              <a:off x="8010058" y="4000551"/>
              <a:ext cx="101284" cy="7844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372;p54">
              <a:extLst>
                <a:ext uri="{FF2B5EF4-FFF2-40B4-BE49-F238E27FC236}">
                  <a16:creationId xmlns:a16="http://schemas.microsoft.com/office/drawing/2014/main" id="{3F8AD8DE-49DD-BA27-DA8B-1DF95C69AF85}"/>
                </a:ext>
              </a:extLst>
            </p:cNvPr>
            <p:cNvSpPr/>
            <p:nvPr/>
          </p:nvSpPr>
          <p:spPr>
            <a:xfrm>
              <a:off x="7073111" y="2804062"/>
              <a:ext cx="66140" cy="103157"/>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373;p54">
              <a:extLst>
                <a:ext uri="{FF2B5EF4-FFF2-40B4-BE49-F238E27FC236}">
                  <a16:creationId xmlns:a16="http://schemas.microsoft.com/office/drawing/2014/main" id="{E5C0427E-F021-14AB-B975-345484388C5D}"/>
                </a:ext>
              </a:extLst>
            </p:cNvPr>
            <p:cNvSpPr/>
            <p:nvPr/>
          </p:nvSpPr>
          <p:spPr>
            <a:xfrm>
              <a:off x="6697905" y="1266384"/>
              <a:ext cx="129500" cy="5329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374;p54">
              <a:extLst>
                <a:ext uri="{FF2B5EF4-FFF2-40B4-BE49-F238E27FC236}">
                  <a16:creationId xmlns:a16="http://schemas.microsoft.com/office/drawing/2014/main" id="{C1D71A52-6918-F5C8-41F8-4AF8820D6749}"/>
                </a:ext>
              </a:extLst>
            </p:cNvPr>
            <p:cNvSpPr/>
            <p:nvPr/>
          </p:nvSpPr>
          <p:spPr>
            <a:xfrm>
              <a:off x="5807260" y="1267129"/>
              <a:ext cx="95041" cy="44892"/>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375;p54">
              <a:extLst>
                <a:ext uri="{FF2B5EF4-FFF2-40B4-BE49-F238E27FC236}">
                  <a16:creationId xmlns:a16="http://schemas.microsoft.com/office/drawing/2014/main" id="{4616646C-6A8E-260F-1CF8-01C037A248DC}"/>
                </a:ext>
              </a:extLst>
            </p:cNvPr>
            <p:cNvSpPr/>
            <p:nvPr/>
          </p:nvSpPr>
          <p:spPr>
            <a:xfrm>
              <a:off x="7806101" y="3252677"/>
              <a:ext cx="103036" cy="61749"/>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376;p54">
              <a:extLst>
                <a:ext uri="{FF2B5EF4-FFF2-40B4-BE49-F238E27FC236}">
                  <a16:creationId xmlns:a16="http://schemas.microsoft.com/office/drawing/2014/main" id="{B3D0864B-1404-3537-CBEF-6D1032DC54AC}"/>
                </a:ext>
              </a:extLst>
            </p:cNvPr>
            <p:cNvSpPr/>
            <p:nvPr/>
          </p:nvSpPr>
          <p:spPr>
            <a:xfrm>
              <a:off x="7839916" y="2448010"/>
              <a:ext cx="54600" cy="75606"/>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377;p54">
              <a:extLst>
                <a:ext uri="{FF2B5EF4-FFF2-40B4-BE49-F238E27FC236}">
                  <a16:creationId xmlns:a16="http://schemas.microsoft.com/office/drawing/2014/main" id="{F41E7BA2-B769-6008-0DCA-F8CCAEEED62D}"/>
                </a:ext>
              </a:extLst>
            </p:cNvPr>
            <p:cNvSpPr/>
            <p:nvPr/>
          </p:nvSpPr>
          <p:spPr>
            <a:xfrm>
              <a:off x="7833934" y="2767871"/>
              <a:ext cx="60924" cy="7836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378;p54">
              <a:extLst>
                <a:ext uri="{FF2B5EF4-FFF2-40B4-BE49-F238E27FC236}">
                  <a16:creationId xmlns:a16="http://schemas.microsoft.com/office/drawing/2014/main" id="{5D619468-765F-F00E-08F3-4C728E7CAC59}"/>
                </a:ext>
              </a:extLst>
            </p:cNvPr>
            <p:cNvSpPr/>
            <p:nvPr/>
          </p:nvSpPr>
          <p:spPr>
            <a:xfrm>
              <a:off x="6114574" y="1264310"/>
              <a:ext cx="89824" cy="381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379;p54">
              <a:extLst>
                <a:ext uri="{FF2B5EF4-FFF2-40B4-BE49-F238E27FC236}">
                  <a16:creationId xmlns:a16="http://schemas.microsoft.com/office/drawing/2014/main" id="{5D00F46B-9FE1-DFB3-7DE1-A1CF64E51848}"/>
                </a:ext>
              </a:extLst>
            </p:cNvPr>
            <p:cNvSpPr/>
            <p:nvPr/>
          </p:nvSpPr>
          <p:spPr>
            <a:xfrm>
              <a:off x="8586622" y="3526720"/>
              <a:ext cx="59675" cy="64488"/>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380;p54">
              <a:extLst>
                <a:ext uri="{FF2B5EF4-FFF2-40B4-BE49-F238E27FC236}">
                  <a16:creationId xmlns:a16="http://schemas.microsoft.com/office/drawing/2014/main" id="{B456BCC0-428B-778F-B40F-F35D650A0733}"/>
                </a:ext>
              </a:extLst>
            </p:cNvPr>
            <p:cNvSpPr/>
            <p:nvPr/>
          </p:nvSpPr>
          <p:spPr>
            <a:xfrm>
              <a:off x="8045584" y="2974888"/>
              <a:ext cx="53230" cy="64287"/>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381;p54">
              <a:extLst>
                <a:ext uri="{FF2B5EF4-FFF2-40B4-BE49-F238E27FC236}">
                  <a16:creationId xmlns:a16="http://schemas.microsoft.com/office/drawing/2014/main" id="{13C52CDD-42F2-1609-7A5C-95D73DBD0551}"/>
                </a:ext>
              </a:extLst>
            </p:cNvPr>
            <p:cNvSpPr/>
            <p:nvPr/>
          </p:nvSpPr>
          <p:spPr>
            <a:xfrm>
              <a:off x="6221779" y="1258046"/>
              <a:ext cx="70268" cy="40401"/>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382;p54">
              <a:extLst>
                <a:ext uri="{FF2B5EF4-FFF2-40B4-BE49-F238E27FC236}">
                  <a16:creationId xmlns:a16="http://schemas.microsoft.com/office/drawing/2014/main" id="{CDE89DEC-5E92-B3EF-7872-7594038E881E}"/>
                </a:ext>
              </a:extLst>
            </p:cNvPr>
            <p:cNvSpPr/>
            <p:nvPr/>
          </p:nvSpPr>
          <p:spPr>
            <a:xfrm>
              <a:off x="8088784" y="1432780"/>
              <a:ext cx="65314" cy="33674"/>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383;p54">
              <a:extLst>
                <a:ext uri="{FF2B5EF4-FFF2-40B4-BE49-F238E27FC236}">
                  <a16:creationId xmlns:a16="http://schemas.microsoft.com/office/drawing/2014/main" id="{87F527B1-1963-8CAE-E6A0-3307AA276509}"/>
                </a:ext>
              </a:extLst>
            </p:cNvPr>
            <p:cNvSpPr/>
            <p:nvPr/>
          </p:nvSpPr>
          <p:spPr>
            <a:xfrm>
              <a:off x="6835843" y="1296252"/>
              <a:ext cx="65697" cy="37843"/>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384;p54">
              <a:extLst>
                <a:ext uri="{FF2B5EF4-FFF2-40B4-BE49-F238E27FC236}">
                  <a16:creationId xmlns:a16="http://schemas.microsoft.com/office/drawing/2014/main" id="{506A5709-5506-9886-AC1B-657C2D7F7E11}"/>
                </a:ext>
              </a:extLst>
            </p:cNvPr>
            <p:cNvSpPr/>
            <p:nvPr/>
          </p:nvSpPr>
          <p:spPr>
            <a:xfrm>
              <a:off x="7915823" y="3123218"/>
              <a:ext cx="62676" cy="3240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385;p54">
              <a:extLst>
                <a:ext uri="{FF2B5EF4-FFF2-40B4-BE49-F238E27FC236}">
                  <a16:creationId xmlns:a16="http://schemas.microsoft.com/office/drawing/2014/main" id="{6889D558-B972-2E0D-7656-0938F32C7C0E}"/>
                </a:ext>
              </a:extLst>
            </p:cNvPr>
            <p:cNvSpPr/>
            <p:nvPr/>
          </p:nvSpPr>
          <p:spPr>
            <a:xfrm>
              <a:off x="6307756" y="1265700"/>
              <a:ext cx="49967" cy="32043"/>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386;p54">
              <a:extLst>
                <a:ext uri="{FF2B5EF4-FFF2-40B4-BE49-F238E27FC236}">
                  <a16:creationId xmlns:a16="http://schemas.microsoft.com/office/drawing/2014/main" id="{817649F7-2EE2-49A9-21D1-1A8EF40569D6}"/>
                </a:ext>
              </a:extLst>
            </p:cNvPr>
            <p:cNvSpPr/>
            <p:nvPr/>
          </p:nvSpPr>
          <p:spPr>
            <a:xfrm>
              <a:off x="4467617" y="1271983"/>
              <a:ext cx="419073" cy="76572"/>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387;p54">
              <a:extLst>
                <a:ext uri="{FF2B5EF4-FFF2-40B4-BE49-F238E27FC236}">
                  <a16:creationId xmlns:a16="http://schemas.microsoft.com/office/drawing/2014/main" id="{46C3F825-26DB-DB35-7F38-B333E42534D0}"/>
                </a:ext>
              </a:extLst>
            </p:cNvPr>
            <p:cNvSpPr/>
            <p:nvPr/>
          </p:nvSpPr>
          <p:spPr>
            <a:xfrm>
              <a:off x="2963350" y="1227474"/>
              <a:ext cx="2604142" cy="3063133"/>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388;p54">
              <a:extLst>
                <a:ext uri="{FF2B5EF4-FFF2-40B4-BE49-F238E27FC236}">
                  <a16:creationId xmlns:a16="http://schemas.microsoft.com/office/drawing/2014/main" id="{1E0AE300-A6AE-2E16-7A64-ABFFE6D3036A}"/>
                </a:ext>
              </a:extLst>
            </p:cNvPr>
            <p:cNvSpPr/>
            <p:nvPr/>
          </p:nvSpPr>
          <p:spPr>
            <a:xfrm>
              <a:off x="4049272" y="1309544"/>
              <a:ext cx="227985" cy="73853"/>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389;p54">
              <a:extLst>
                <a:ext uri="{FF2B5EF4-FFF2-40B4-BE49-F238E27FC236}">
                  <a16:creationId xmlns:a16="http://schemas.microsoft.com/office/drawing/2014/main" id="{EB6BCCE1-F36A-22C5-E874-DFF8469303ED}"/>
                </a:ext>
              </a:extLst>
            </p:cNvPr>
            <p:cNvSpPr/>
            <p:nvPr/>
          </p:nvSpPr>
          <p:spPr>
            <a:xfrm>
              <a:off x="5308496" y="1525645"/>
              <a:ext cx="171955" cy="7699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390;p54">
              <a:extLst>
                <a:ext uri="{FF2B5EF4-FFF2-40B4-BE49-F238E27FC236}">
                  <a16:creationId xmlns:a16="http://schemas.microsoft.com/office/drawing/2014/main" id="{30F25577-7DB4-0897-978C-5AD602A06C29}"/>
                </a:ext>
              </a:extLst>
            </p:cNvPr>
            <p:cNvSpPr/>
            <p:nvPr/>
          </p:nvSpPr>
          <p:spPr>
            <a:xfrm>
              <a:off x="3945894" y="2484000"/>
              <a:ext cx="212336" cy="91113"/>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391;p54">
              <a:extLst>
                <a:ext uri="{FF2B5EF4-FFF2-40B4-BE49-F238E27FC236}">
                  <a16:creationId xmlns:a16="http://schemas.microsoft.com/office/drawing/2014/main" id="{9920C52E-C67D-975A-E94A-8EF264E79325}"/>
                </a:ext>
              </a:extLst>
            </p:cNvPr>
            <p:cNvSpPr/>
            <p:nvPr/>
          </p:nvSpPr>
          <p:spPr>
            <a:xfrm>
              <a:off x="4290467" y="1284752"/>
              <a:ext cx="130527" cy="90247"/>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392;p54">
              <a:extLst>
                <a:ext uri="{FF2B5EF4-FFF2-40B4-BE49-F238E27FC236}">
                  <a16:creationId xmlns:a16="http://schemas.microsoft.com/office/drawing/2014/main" id="{CB498547-582F-9F1A-EA5E-C05137C05F68}"/>
                </a:ext>
              </a:extLst>
            </p:cNvPr>
            <p:cNvSpPr/>
            <p:nvPr/>
          </p:nvSpPr>
          <p:spPr>
            <a:xfrm>
              <a:off x="4135933" y="2560088"/>
              <a:ext cx="132964" cy="59574"/>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393;p54">
              <a:extLst>
                <a:ext uri="{FF2B5EF4-FFF2-40B4-BE49-F238E27FC236}">
                  <a16:creationId xmlns:a16="http://schemas.microsoft.com/office/drawing/2014/main" id="{27C80728-4B32-1031-DA14-BBD11D795466}"/>
                </a:ext>
              </a:extLst>
            </p:cNvPr>
            <p:cNvSpPr/>
            <p:nvPr/>
          </p:nvSpPr>
          <p:spPr>
            <a:xfrm>
              <a:off x="4323879" y="1546228"/>
              <a:ext cx="104426" cy="51981"/>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394;p54">
              <a:extLst>
                <a:ext uri="{FF2B5EF4-FFF2-40B4-BE49-F238E27FC236}">
                  <a16:creationId xmlns:a16="http://schemas.microsoft.com/office/drawing/2014/main" id="{D995B2B9-F02B-8B61-2332-461FD689DFEC}"/>
                </a:ext>
              </a:extLst>
            </p:cNvPr>
            <p:cNvSpPr/>
            <p:nvPr/>
          </p:nvSpPr>
          <p:spPr>
            <a:xfrm>
              <a:off x="4215627" y="1292969"/>
              <a:ext cx="75928" cy="36111"/>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395;p54">
              <a:extLst>
                <a:ext uri="{FF2B5EF4-FFF2-40B4-BE49-F238E27FC236}">
                  <a16:creationId xmlns:a16="http://schemas.microsoft.com/office/drawing/2014/main" id="{A7C9F019-89DC-5F32-1C8B-6BE78A5BE964}"/>
                </a:ext>
              </a:extLst>
            </p:cNvPr>
            <p:cNvSpPr/>
            <p:nvPr/>
          </p:nvSpPr>
          <p:spPr>
            <a:xfrm>
              <a:off x="4282109" y="2588948"/>
              <a:ext cx="47712" cy="35708"/>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396;p54">
              <a:extLst>
                <a:ext uri="{FF2B5EF4-FFF2-40B4-BE49-F238E27FC236}">
                  <a16:creationId xmlns:a16="http://schemas.microsoft.com/office/drawing/2014/main" id="{56AC82B5-658E-05C9-B791-56AD1AFD0C94}"/>
                </a:ext>
              </a:extLst>
            </p:cNvPr>
            <p:cNvSpPr/>
            <p:nvPr/>
          </p:nvSpPr>
          <p:spPr>
            <a:xfrm>
              <a:off x="4067720" y="2593842"/>
              <a:ext cx="45255" cy="30834"/>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397;p54">
              <a:extLst>
                <a:ext uri="{FF2B5EF4-FFF2-40B4-BE49-F238E27FC236}">
                  <a16:creationId xmlns:a16="http://schemas.microsoft.com/office/drawing/2014/main" id="{68913761-0F9D-1261-F3CE-3DE58B34DB8A}"/>
                </a:ext>
              </a:extLst>
            </p:cNvPr>
            <p:cNvSpPr/>
            <p:nvPr/>
          </p:nvSpPr>
          <p:spPr>
            <a:xfrm>
              <a:off x="8451161" y="3189096"/>
              <a:ext cx="38165" cy="4314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398;p54">
              <a:extLst>
                <a:ext uri="{FF2B5EF4-FFF2-40B4-BE49-F238E27FC236}">
                  <a16:creationId xmlns:a16="http://schemas.microsoft.com/office/drawing/2014/main" id="{E1A42E52-B67B-0A06-172E-9DA96CF2F40C}"/>
                </a:ext>
              </a:extLst>
            </p:cNvPr>
            <p:cNvSpPr/>
            <p:nvPr/>
          </p:nvSpPr>
          <p:spPr>
            <a:xfrm>
              <a:off x="6232574" y="1470079"/>
              <a:ext cx="44227" cy="30532"/>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399;p54">
              <a:extLst>
                <a:ext uri="{FF2B5EF4-FFF2-40B4-BE49-F238E27FC236}">
                  <a16:creationId xmlns:a16="http://schemas.microsoft.com/office/drawing/2014/main" id="{EAF7E95A-D58B-0384-B9B3-48564B1C9005}"/>
                </a:ext>
              </a:extLst>
            </p:cNvPr>
            <p:cNvSpPr/>
            <p:nvPr/>
          </p:nvSpPr>
          <p:spPr>
            <a:xfrm>
              <a:off x="7869441" y="3133208"/>
              <a:ext cx="40381" cy="30069"/>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400;p54">
              <a:extLst>
                <a:ext uri="{FF2B5EF4-FFF2-40B4-BE49-F238E27FC236}">
                  <a16:creationId xmlns:a16="http://schemas.microsoft.com/office/drawing/2014/main" id="{4449AF68-72D5-699A-E675-5AB3174A3F2B}"/>
                </a:ext>
              </a:extLst>
            </p:cNvPr>
            <p:cNvSpPr/>
            <p:nvPr/>
          </p:nvSpPr>
          <p:spPr>
            <a:xfrm>
              <a:off x="8156917" y="1985941"/>
              <a:ext cx="37118" cy="33996"/>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401;p54">
              <a:extLst>
                <a:ext uri="{FF2B5EF4-FFF2-40B4-BE49-F238E27FC236}">
                  <a16:creationId xmlns:a16="http://schemas.microsoft.com/office/drawing/2014/main" id="{5269C06F-058D-0A9A-7C6E-05F62B63EFFE}"/>
                </a:ext>
              </a:extLst>
            </p:cNvPr>
            <p:cNvSpPr/>
            <p:nvPr/>
          </p:nvSpPr>
          <p:spPr>
            <a:xfrm>
              <a:off x="5636011" y="2038023"/>
              <a:ext cx="43180" cy="101647"/>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402;p54">
              <a:extLst>
                <a:ext uri="{FF2B5EF4-FFF2-40B4-BE49-F238E27FC236}">
                  <a16:creationId xmlns:a16="http://schemas.microsoft.com/office/drawing/2014/main" id="{3517CF3E-3441-2A8B-C4F7-5054B3812319}"/>
                </a:ext>
              </a:extLst>
            </p:cNvPr>
            <p:cNvSpPr/>
            <p:nvPr/>
          </p:nvSpPr>
          <p:spPr>
            <a:xfrm>
              <a:off x="5925239" y="2204035"/>
              <a:ext cx="75545" cy="36574"/>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403;p54">
              <a:extLst>
                <a:ext uri="{FF2B5EF4-FFF2-40B4-BE49-F238E27FC236}">
                  <a16:creationId xmlns:a16="http://schemas.microsoft.com/office/drawing/2014/main" id="{7EA57AD9-BFF7-7833-1F60-2D80452BBD62}"/>
                </a:ext>
              </a:extLst>
            </p:cNvPr>
            <p:cNvSpPr/>
            <p:nvPr/>
          </p:nvSpPr>
          <p:spPr>
            <a:xfrm>
              <a:off x="6098926" y="2214025"/>
              <a:ext cx="40743" cy="30291"/>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404;p54">
              <a:extLst>
                <a:ext uri="{FF2B5EF4-FFF2-40B4-BE49-F238E27FC236}">
                  <a16:creationId xmlns:a16="http://schemas.microsoft.com/office/drawing/2014/main" id="{33D5E4A5-678F-46CA-F37C-EC37BB4117A8}"/>
                </a:ext>
              </a:extLst>
            </p:cNvPr>
            <p:cNvSpPr/>
            <p:nvPr/>
          </p:nvSpPr>
          <p:spPr>
            <a:xfrm>
              <a:off x="5527094" y="2104826"/>
              <a:ext cx="36192" cy="30754"/>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0" name="Google Shape;1416;p54">
            <a:extLst>
              <a:ext uri="{FF2B5EF4-FFF2-40B4-BE49-F238E27FC236}">
                <a16:creationId xmlns:a16="http://schemas.microsoft.com/office/drawing/2014/main" id="{94F8726F-3E91-E6C2-7011-059D4AE80D68}"/>
              </a:ext>
            </a:extLst>
          </p:cNvPr>
          <p:cNvSpPr/>
          <p:nvPr/>
        </p:nvSpPr>
        <p:spPr>
          <a:xfrm>
            <a:off x="5102543" y="1717621"/>
            <a:ext cx="153300" cy="153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417;p54">
            <a:extLst>
              <a:ext uri="{FF2B5EF4-FFF2-40B4-BE49-F238E27FC236}">
                <a16:creationId xmlns:a16="http://schemas.microsoft.com/office/drawing/2014/main" id="{BE607090-E57B-5C6F-287B-BC150945251E}"/>
              </a:ext>
            </a:extLst>
          </p:cNvPr>
          <p:cNvSpPr/>
          <p:nvPr/>
        </p:nvSpPr>
        <p:spPr>
          <a:xfrm>
            <a:off x="6549316" y="1799216"/>
            <a:ext cx="153300" cy="153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418;p54">
            <a:extLst>
              <a:ext uri="{FF2B5EF4-FFF2-40B4-BE49-F238E27FC236}">
                <a16:creationId xmlns:a16="http://schemas.microsoft.com/office/drawing/2014/main" id="{0A369C91-534F-3CFF-1AF3-4872FFBFB59D}"/>
              </a:ext>
            </a:extLst>
          </p:cNvPr>
          <p:cNvSpPr/>
          <p:nvPr/>
        </p:nvSpPr>
        <p:spPr>
          <a:xfrm>
            <a:off x="5552110" y="2764959"/>
            <a:ext cx="153300" cy="153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416;p54">
            <a:extLst>
              <a:ext uri="{FF2B5EF4-FFF2-40B4-BE49-F238E27FC236}">
                <a16:creationId xmlns:a16="http://schemas.microsoft.com/office/drawing/2014/main" id="{9042943C-CEB4-43D6-F185-B715AD2CEDFD}"/>
              </a:ext>
            </a:extLst>
          </p:cNvPr>
          <p:cNvSpPr/>
          <p:nvPr/>
        </p:nvSpPr>
        <p:spPr>
          <a:xfrm>
            <a:off x="845794" y="2053586"/>
            <a:ext cx="153300" cy="1533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417;p54">
            <a:extLst>
              <a:ext uri="{FF2B5EF4-FFF2-40B4-BE49-F238E27FC236}">
                <a16:creationId xmlns:a16="http://schemas.microsoft.com/office/drawing/2014/main" id="{F8A488F9-FDE6-2BDB-B0D7-405BC550164E}"/>
              </a:ext>
            </a:extLst>
          </p:cNvPr>
          <p:cNvSpPr/>
          <p:nvPr/>
        </p:nvSpPr>
        <p:spPr>
          <a:xfrm>
            <a:off x="845540" y="2472910"/>
            <a:ext cx="153300" cy="153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418;p54">
            <a:extLst>
              <a:ext uri="{FF2B5EF4-FFF2-40B4-BE49-F238E27FC236}">
                <a16:creationId xmlns:a16="http://schemas.microsoft.com/office/drawing/2014/main" id="{19C83E51-ABDF-437D-3CF3-FD8D6375DB8C}"/>
              </a:ext>
            </a:extLst>
          </p:cNvPr>
          <p:cNvSpPr/>
          <p:nvPr/>
        </p:nvSpPr>
        <p:spPr>
          <a:xfrm>
            <a:off x="845423" y="2879571"/>
            <a:ext cx="153300" cy="1533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416;p54">
            <a:extLst>
              <a:ext uri="{FF2B5EF4-FFF2-40B4-BE49-F238E27FC236}">
                <a16:creationId xmlns:a16="http://schemas.microsoft.com/office/drawing/2014/main" id="{EBFFB8D7-3505-B052-9D10-D86EB9BCC5D6}"/>
              </a:ext>
            </a:extLst>
          </p:cNvPr>
          <p:cNvSpPr/>
          <p:nvPr/>
        </p:nvSpPr>
        <p:spPr>
          <a:xfrm>
            <a:off x="845423" y="3301789"/>
            <a:ext cx="153300" cy="153300"/>
          </a:xfrm>
          <a:prstGeom prst="ellipse">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416;p54">
            <a:extLst>
              <a:ext uri="{FF2B5EF4-FFF2-40B4-BE49-F238E27FC236}">
                <a16:creationId xmlns:a16="http://schemas.microsoft.com/office/drawing/2014/main" id="{248D90D8-10AC-E063-870E-678022899EDA}"/>
              </a:ext>
            </a:extLst>
          </p:cNvPr>
          <p:cNvSpPr/>
          <p:nvPr/>
        </p:nvSpPr>
        <p:spPr>
          <a:xfrm>
            <a:off x="7819332" y="2135828"/>
            <a:ext cx="153300" cy="153300"/>
          </a:xfrm>
          <a:prstGeom prst="ellipse">
            <a:avLst/>
          </a:pr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416;p54">
            <a:extLst>
              <a:ext uri="{FF2B5EF4-FFF2-40B4-BE49-F238E27FC236}">
                <a16:creationId xmlns:a16="http://schemas.microsoft.com/office/drawing/2014/main" id="{A9E554A2-CD8B-6303-0CCA-6A3E5BAFC319}"/>
              </a:ext>
            </a:extLst>
          </p:cNvPr>
          <p:cNvSpPr/>
          <p:nvPr/>
        </p:nvSpPr>
        <p:spPr>
          <a:xfrm>
            <a:off x="835142" y="3718717"/>
            <a:ext cx="153300" cy="153300"/>
          </a:xfrm>
          <a:prstGeom prst="ellipse">
            <a:avLst/>
          </a:pr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416;p54">
            <a:extLst>
              <a:ext uri="{FF2B5EF4-FFF2-40B4-BE49-F238E27FC236}">
                <a16:creationId xmlns:a16="http://schemas.microsoft.com/office/drawing/2014/main" id="{E4B1EA1B-F0A7-AA17-D8CE-47F7A3114C81}"/>
              </a:ext>
            </a:extLst>
          </p:cNvPr>
          <p:cNvSpPr/>
          <p:nvPr/>
        </p:nvSpPr>
        <p:spPr>
          <a:xfrm>
            <a:off x="6687444" y="2361218"/>
            <a:ext cx="153300" cy="153300"/>
          </a:xfrm>
          <a:prstGeom prst="ellipse">
            <a:avLst/>
          </a:pr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 name="Ορθογώνιο 1"/>
          <p:cNvSpPr/>
          <p:nvPr/>
        </p:nvSpPr>
        <p:spPr>
          <a:xfrm>
            <a:off x="582939" y="1011905"/>
            <a:ext cx="3786614" cy="307777"/>
          </a:xfrm>
          <a:prstGeom prst="rect">
            <a:avLst/>
          </a:prstGeom>
        </p:spPr>
        <p:txBody>
          <a:bodyPr wrap="none">
            <a:spAutoFit/>
          </a:bodyPr>
          <a:lstStyle/>
          <a:p>
            <a:r>
              <a:rPr lang="el-GR" dirty="0"/>
              <a:t>Ομάδες = Κατανομή Παγκόσμιου Πληθυσμού</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7CB644-A679-E947-946D-5F9B43027F9D}"/>
              </a:ext>
            </a:extLst>
          </p:cNvPr>
          <p:cNvSpPr>
            <a:spLocks noGrp="1"/>
          </p:cNvSpPr>
          <p:nvPr>
            <p:ph type="title"/>
          </p:nvPr>
        </p:nvSpPr>
        <p:spPr>
          <a:xfrm>
            <a:off x="713100" y="445025"/>
            <a:ext cx="4119204" cy="1060800"/>
          </a:xfrm>
        </p:spPr>
        <p:txBody>
          <a:bodyPr/>
          <a:lstStyle/>
          <a:p>
            <a:r>
              <a:rPr lang="el-GR" dirty="0"/>
              <a:t>Τα σοκολατάκια μας</a:t>
            </a:r>
          </a:p>
        </p:txBody>
      </p:sp>
      <p:pic>
        <p:nvPicPr>
          <p:cNvPr id="6" name="Εικόνα 5">
            <a:extLst>
              <a:ext uri="{FF2B5EF4-FFF2-40B4-BE49-F238E27FC236}">
                <a16:creationId xmlns:a16="http://schemas.microsoft.com/office/drawing/2014/main" id="{D932F6CC-AF23-D881-D464-9759247711AB}"/>
              </a:ext>
            </a:extLst>
          </p:cNvPr>
          <p:cNvPicPr>
            <a:picLocks noChangeAspect="1"/>
          </p:cNvPicPr>
          <p:nvPr/>
        </p:nvPicPr>
        <p:blipFill>
          <a:blip r:embed="rId2"/>
          <a:stretch>
            <a:fillRect/>
          </a:stretch>
        </p:blipFill>
        <p:spPr>
          <a:xfrm>
            <a:off x="925107" y="2500434"/>
            <a:ext cx="2765865" cy="762552"/>
          </a:xfrm>
          <a:prstGeom prst="rect">
            <a:avLst/>
          </a:prstGeom>
        </p:spPr>
      </p:pic>
      <p:pic>
        <p:nvPicPr>
          <p:cNvPr id="8" name="Εικόνα 7">
            <a:extLst>
              <a:ext uri="{FF2B5EF4-FFF2-40B4-BE49-F238E27FC236}">
                <a16:creationId xmlns:a16="http://schemas.microsoft.com/office/drawing/2014/main" id="{F25A4E22-C64A-B086-163D-8360D38AA6C0}"/>
              </a:ext>
            </a:extLst>
          </p:cNvPr>
          <p:cNvPicPr>
            <a:picLocks noChangeAspect="1"/>
          </p:cNvPicPr>
          <p:nvPr/>
        </p:nvPicPr>
        <p:blipFill>
          <a:blip r:embed="rId3"/>
          <a:stretch>
            <a:fillRect/>
          </a:stretch>
        </p:blipFill>
        <p:spPr>
          <a:xfrm>
            <a:off x="5586170" y="2292703"/>
            <a:ext cx="1989334" cy="1323811"/>
          </a:xfrm>
          <a:prstGeom prst="rect">
            <a:avLst/>
          </a:prstGeom>
        </p:spPr>
      </p:pic>
      <p:sp>
        <p:nvSpPr>
          <p:cNvPr id="10" name="TextBox 9">
            <a:extLst>
              <a:ext uri="{FF2B5EF4-FFF2-40B4-BE49-F238E27FC236}">
                <a16:creationId xmlns:a16="http://schemas.microsoft.com/office/drawing/2014/main" id="{E75C3A2A-6289-3DE2-3E30-365AEDBA6C58}"/>
              </a:ext>
            </a:extLst>
          </p:cNvPr>
          <p:cNvSpPr txBox="1"/>
          <p:nvPr/>
        </p:nvSpPr>
        <p:spPr>
          <a:xfrm>
            <a:off x="1134658" y="1620648"/>
            <a:ext cx="8202902" cy="523220"/>
          </a:xfrm>
          <a:prstGeom prst="rect">
            <a:avLst/>
          </a:prstGeom>
          <a:noFill/>
        </p:spPr>
        <p:txBody>
          <a:bodyPr wrap="square">
            <a:spAutoFit/>
          </a:bodyPr>
          <a:lstStyle/>
          <a:p>
            <a:r>
              <a:rPr lang="el-GR" sz="2800" dirty="0"/>
              <a:t>Σοκολατάκια           =     Παγκόσμιος πλούτος</a:t>
            </a:r>
          </a:p>
        </p:txBody>
      </p:sp>
    </p:spTree>
    <p:extLst>
      <p:ext uri="{BB962C8B-B14F-4D97-AF65-F5344CB8AC3E}">
        <p14:creationId xmlns:p14="http://schemas.microsoft.com/office/powerpoint/2010/main" val="201350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6"/>
        <p:cNvGrpSpPr/>
        <p:nvPr/>
      </p:nvGrpSpPr>
      <p:grpSpPr>
        <a:xfrm>
          <a:off x="0" y="0"/>
          <a:ext cx="0" cy="0"/>
          <a:chOff x="0" y="0"/>
          <a:chExt cx="0" cy="0"/>
        </a:xfrm>
      </p:grpSpPr>
      <p:sp>
        <p:nvSpPr>
          <p:cNvPr id="963" name="Google Shape;963;p39"/>
          <p:cNvSpPr txBox="1">
            <a:spLocks noGrp="1"/>
          </p:cNvSpPr>
          <p:nvPr>
            <p:ph type="subTitle" idx="1"/>
          </p:nvPr>
        </p:nvSpPr>
        <p:spPr>
          <a:xfrm>
            <a:off x="3012120" y="312373"/>
            <a:ext cx="3119760"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Πληθυσμός / Πλούτος</a:t>
            </a:r>
            <a:endParaRPr sz="2000" dirty="0"/>
          </a:p>
        </p:txBody>
      </p:sp>
      <p:sp>
        <p:nvSpPr>
          <p:cNvPr id="964" name="Google Shape;964;p39"/>
          <p:cNvSpPr txBox="1">
            <a:spLocks noGrp="1"/>
          </p:cNvSpPr>
          <p:nvPr>
            <p:ph type="subTitle" idx="2"/>
          </p:nvPr>
        </p:nvSpPr>
        <p:spPr>
          <a:xfrm>
            <a:off x="713100" y="1352784"/>
            <a:ext cx="3348360" cy="1060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sz="2000" dirty="0"/>
              <a:t>Τώρα που ξέρετε τι αντιπροσωπεύει κάθε ομάδα </a:t>
            </a:r>
            <a:r>
              <a:rPr lang="el-GR" sz="2000" b="1" dirty="0"/>
              <a:t>μοιράστε τον πλούτο όπως πιστεύετε ότι «μοιράζετε» στην πραγματικότητα.</a:t>
            </a:r>
            <a:endParaRPr sz="2000" b="1" dirty="0"/>
          </a:p>
        </p:txBody>
      </p:sp>
      <p:sp>
        <p:nvSpPr>
          <p:cNvPr id="966" name="Google Shape;966;p39"/>
          <p:cNvSpPr txBox="1">
            <a:spLocks noGrp="1"/>
          </p:cNvSpPr>
          <p:nvPr>
            <p:ph type="subTitle" idx="3"/>
          </p:nvPr>
        </p:nvSpPr>
        <p:spPr>
          <a:xfrm>
            <a:off x="5182646" y="1672884"/>
            <a:ext cx="3119759" cy="42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sz="2000" dirty="0"/>
              <a:t>Ανά ομάδα / ανά άτομο</a:t>
            </a:r>
            <a:endParaRPr sz="2000" dirty="0"/>
          </a:p>
        </p:txBody>
      </p:sp>
      <p:sp>
        <p:nvSpPr>
          <p:cNvPr id="967" name="Google Shape;967;p39"/>
          <p:cNvSpPr txBox="1">
            <a:spLocks noGrp="1"/>
          </p:cNvSpPr>
          <p:nvPr>
            <p:ph type="subTitle" idx="4"/>
          </p:nvPr>
        </p:nvSpPr>
        <p:spPr>
          <a:xfrm>
            <a:off x="5182646" y="2160393"/>
            <a:ext cx="3254176" cy="1060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dirty="0"/>
              <a:t>Πόσο πλούτο έχει η ομάδα σας;</a:t>
            </a:r>
          </a:p>
          <a:p>
            <a:pPr marL="0" lvl="0" indent="0" algn="just" rtl="0">
              <a:spcBef>
                <a:spcPts val="0"/>
              </a:spcBef>
              <a:spcAft>
                <a:spcPts val="0"/>
              </a:spcAft>
              <a:buNone/>
            </a:pPr>
            <a:r>
              <a:rPr lang="el-GR" dirty="0"/>
              <a:t>Πόσο πλούτο έχει ο καθένας/καθεμιά σας;</a:t>
            </a:r>
            <a:endParaRPr dirty="0"/>
          </a:p>
        </p:txBody>
      </p:sp>
    </p:spTree>
    <p:extLst>
      <p:ext uri="{BB962C8B-B14F-4D97-AF65-F5344CB8AC3E}">
        <p14:creationId xmlns:p14="http://schemas.microsoft.com/office/powerpoint/2010/main" val="315996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2"/>
        <p:cNvGrpSpPr/>
        <p:nvPr/>
      </p:nvGrpSpPr>
      <p:grpSpPr>
        <a:xfrm>
          <a:off x="0" y="0"/>
          <a:ext cx="0" cy="0"/>
          <a:chOff x="0" y="0"/>
          <a:chExt cx="0" cy="0"/>
        </a:xfrm>
      </p:grpSpPr>
      <p:grpSp>
        <p:nvGrpSpPr>
          <p:cNvPr id="1613" name="Google Shape;1613;p61"/>
          <p:cNvGrpSpPr/>
          <p:nvPr/>
        </p:nvGrpSpPr>
        <p:grpSpPr>
          <a:xfrm rot="238193">
            <a:off x="-142224" y="726108"/>
            <a:ext cx="4524290" cy="4838066"/>
            <a:chOff x="7567300" y="1541100"/>
            <a:chExt cx="3167100" cy="3386750"/>
          </a:xfrm>
        </p:grpSpPr>
        <p:sp>
          <p:nvSpPr>
            <p:cNvPr id="1614" name="Google Shape;1614;p61"/>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5" name="Google Shape;1615;p61"/>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6" name="Google Shape;1616;p61"/>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7" name="Google Shape;1617;p61"/>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8" name="Google Shape;1618;p61"/>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9" name="Google Shape;1619;p61"/>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0" name="Google Shape;1620;p61"/>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1" name="Google Shape;1621;p61"/>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2" name="Google Shape;1622;p61"/>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3" name="Google Shape;1623;p61"/>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4" name="Google Shape;1624;p61"/>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5" name="Google Shape;1625;p61"/>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6" name="Google Shape;1626;p61"/>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7" name="Google Shape;1627;p61"/>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8" name="Google Shape;1628;p61"/>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9" name="Google Shape;1629;p61"/>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0" name="Google Shape;1630;p61"/>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1" name="Google Shape;1631;p61"/>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2" name="Google Shape;1632;p61"/>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3" name="Google Shape;1633;p61"/>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634" name="Google Shape;1634;p61"/>
          <p:cNvGrpSpPr/>
          <p:nvPr/>
        </p:nvGrpSpPr>
        <p:grpSpPr>
          <a:xfrm>
            <a:off x="3322511" y="3181346"/>
            <a:ext cx="1623790" cy="1546520"/>
            <a:chOff x="1938604" y="1358625"/>
            <a:chExt cx="1232946" cy="1174275"/>
          </a:xfrm>
        </p:grpSpPr>
        <p:sp>
          <p:nvSpPr>
            <p:cNvPr id="1635" name="Google Shape;1635;p61"/>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6" name="Google Shape;1636;p61"/>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7" name="Google Shape;1637;p61"/>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8" name="Google Shape;1638;p61"/>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40" name="Google Shape;1640;p61"/>
          <p:cNvSpPr txBox="1">
            <a:spLocks noGrp="1"/>
          </p:cNvSpPr>
          <p:nvPr>
            <p:ph type="title"/>
          </p:nvPr>
        </p:nvSpPr>
        <p:spPr>
          <a:xfrm>
            <a:off x="713100" y="1307525"/>
            <a:ext cx="2609400" cy="96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l-GR" dirty="0"/>
              <a:t>Πως μοιράζονται ;</a:t>
            </a:r>
            <a:endParaRPr dirty="0"/>
          </a:p>
        </p:txBody>
      </p:sp>
      <p:sp>
        <p:nvSpPr>
          <p:cNvPr id="1641" name="Google Shape;1641;p61"/>
          <p:cNvSpPr txBox="1">
            <a:spLocks noGrp="1"/>
          </p:cNvSpPr>
          <p:nvPr>
            <p:ph type="subTitle" idx="1"/>
          </p:nvPr>
        </p:nvSpPr>
        <p:spPr>
          <a:xfrm>
            <a:off x="690302" y="2687682"/>
            <a:ext cx="2609400" cy="146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dirty="0"/>
              <a:t>Ας δούμε στο εργαλείο Διανομή πλούτου</a:t>
            </a:r>
          </a:p>
          <a:p>
            <a:pPr marL="0" lvl="0" indent="0" algn="l" rtl="0">
              <a:spcBef>
                <a:spcPts val="0"/>
              </a:spcBef>
              <a:spcAft>
                <a:spcPts val="0"/>
              </a:spcAft>
              <a:buNone/>
            </a:pPr>
            <a:endParaRPr lang="el-GR" dirty="0"/>
          </a:p>
          <a:p>
            <a:pPr marL="0" lvl="0" indent="0" algn="l" rtl="0">
              <a:spcBef>
                <a:spcPts val="0"/>
              </a:spcBef>
              <a:spcAft>
                <a:spcPts val="0"/>
              </a:spcAft>
              <a:buNone/>
            </a:pPr>
            <a:r>
              <a:rPr lang="en-US" dirty="0">
                <a:hlinkClick r:id="rId3"/>
              </a:rPr>
              <a:t>teach-economics-sustainable</a:t>
            </a:r>
            <a:endParaRPr dirty="0"/>
          </a:p>
        </p:txBody>
      </p:sp>
      <p:grpSp>
        <p:nvGrpSpPr>
          <p:cNvPr id="2" name="Ομάδα 1">
            <a:extLst>
              <a:ext uri="{FF2B5EF4-FFF2-40B4-BE49-F238E27FC236}">
                <a16:creationId xmlns:a16="http://schemas.microsoft.com/office/drawing/2014/main" id="{FD5B116E-91F4-46DB-5F7C-D08FE18B4E2F}"/>
              </a:ext>
            </a:extLst>
          </p:cNvPr>
          <p:cNvGrpSpPr/>
          <p:nvPr/>
        </p:nvGrpSpPr>
        <p:grpSpPr>
          <a:xfrm>
            <a:off x="4068701" y="1526253"/>
            <a:ext cx="4438780" cy="2768063"/>
            <a:chOff x="4068701" y="1526253"/>
            <a:chExt cx="4438780" cy="2768063"/>
          </a:xfrm>
        </p:grpSpPr>
        <p:grpSp>
          <p:nvGrpSpPr>
            <p:cNvPr id="1642" name="Google Shape;1642;p61"/>
            <p:cNvGrpSpPr/>
            <p:nvPr/>
          </p:nvGrpSpPr>
          <p:grpSpPr>
            <a:xfrm>
              <a:off x="4068701" y="1526253"/>
              <a:ext cx="4438780" cy="2768063"/>
              <a:chOff x="3992125" y="765900"/>
              <a:chExt cx="4438780" cy="3364225"/>
            </a:xfrm>
          </p:grpSpPr>
          <p:sp>
            <p:nvSpPr>
              <p:cNvPr id="1643" name="Google Shape;1643;p61">
                <a:hlinkClick r:id="rId3"/>
              </p:cNvPr>
              <p:cNvSpPr/>
              <p:nvPr/>
            </p:nvSpPr>
            <p:spPr>
              <a:xfrm>
                <a:off x="3992125" y="765900"/>
                <a:ext cx="4438780" cy="2812744"/>
              </a:xfrm>
              <a:custGeom>
                <a:avLst/>
                <a:gdLst/>
                <a:ahLst/>
                <a:cxnLst/>
                <a:rect l="l" t="t" r="r" b="b"/>
                <a:pathLst>
                  <a:path w="33746" h="21384" extrusionOk="0">
                    <a:moveTo>
                      <a:pt x="32548" y="1021"/>
                    </a:moveTo>
                    <a:lnTo>
                      <a:pt x="32548" y="20362"/>
                    </a:lnTo>
                    <a:lnTo>
                      <a:pt x="1197" y="20362"/>
                    </a:lnTo>
                    <a:lnTo>
                      <a:pt x="1197" y="1021"/>
                    </a:lnTo>
                    <a:close/>
                    <a:moveTo>
                      <a:pt x="477" y="0"/>
                    </a:moveTo>
                    <a:cubicBezTo>
                      <a:pt x="210" y="0"/>
                      <a:pt x="0" y="209"/>
                      <a:pt x="0" y="477"/>
                    </a:cubicBezTo>
                    <a:lnTo>
                      <a:pt x="0" y="20906"/>
                    </a:lnTo>
                    <a:cubicBezTo>
                      <a:pt x="0" y="21174"/>
                      <a:pt x="218" y="21384"/>
                      <a:pt x="477" y="21384"/>
                    </a:cubicBezTo>
                    <a:lnTo>
                      <a:pt x="33268" y="21384"/>
                    </a:lnTo>
                    <a:cubicBezTo>
                      <a:pt x="33536" y="21384"/>
                      <a:pt x="33745" y="21166"/>
                      <a:pt x="33745" y="20906"/>
                    </a:cubicBezTo>
                    <a:lnTo>
                      <a:pt x="33745" y="477"/>
                    </a:lnTo>
                    <a:cubicBezTo>
                      <a:pt x="33745" y="209"/>
                      <a:pt x="33536" y="0"/>
                      <a:pt x="33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4" name="Google Shape;1644;p61"/>
              <p:cNvSpPr/>
              <p:nvPr/>
            </p:nvSpPr>
            <p:spPr>
              <a:xfrm>
                <a:off x="5737953" y="3538397"/>
                <a:ext cx="946920" cy="591700"/>
              </a:xfrm>
              <a:custGeom>
                <a:avLst/>
                <a:gdLst/>
                <a:ahLst/>
                <a:cxnLst/>
                <a:rect l="l" t="t" r="r" b="b"/>
                <a:pathLst>
                  <a:path w="7199" h="4194" extrusionOk="0">
                    <a:moveTo>
                      <a:pt x="1" y="1"/>
                    </a:moveTo>
                    <a:lnTo>
                      <a:pt x="1" y="4194"/>
                    </a:lnTo>
                    <a:lnTo>
                      <a:pt x="7198" y="4194"/>
                    </a:lnTo>
                    <a:lnTo>
                      <a:pt x="7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5" name="Google Shape;1645;p61"/>
              <p:cNvSpPr/>
              <p:nvPr/>
            </p:nvSpPr>
            <p:spPr>
              <a:xfrm>
                <a:off x="5737965" y="3578474"/>
                <a:ext cx="946920" cy="262149"/>
              </a:xfrm>
              <a:custGeom>
                <a:avLst/>
                <a:gdLst/>
                <a:ahLst/>
                <a:cxnLst/>
                <a:rect l="l" t="t" r="r" b="b"/>
                <a:pathLst>
                  <a:path w="7199" h="1993" extrusionOk="0">
                    <a:moveTo>
                      <a:pt x="1" y="1"/>
                    </a:moveTo>
                    <a:lnTo>
                      <a:pt x="1" y="980"/>
                    </a:lnTo>
                    <a:lnTo>
                      <a:pt x="7198" y="1992"/>
                    </a:lnTo>
                    <a:lnTo>
                      <a:pt x="7198" y="1"/>
                    </a:lnTo>
                    <a:close/>
                  </a:path>
                </a:pathLst>
              </a:custGeom>
              <a:solidFill>
                <a:srgbClr val="2F1932">
                  <a:alpha val="15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6" name="Google Shape;1646;p61"/>
              <p:cNvSpPr/>
              <p:nvPr/>
            </p:nvSpPr>
            <p:spPr>
              <a:xfrm>
                <a:off x="5467270" y="4081589"/>
                <a:ext cx="1489502" cy="48536"/>
              </a:xfrm>
              <a:custGeom>
                <a:avLst/>
                <a:gdLst/>
                <a:ahLst/>
                <a:cxnLst/>
                <a:rect l="l" t="t" r="r" b="b"/>
                <a:pathLst>
                  <a:path w="11324" h="369" extrusionOk="0">
                    <a:moveTo>
                      <a:pt x="67" y="0"/>
                    </a:moveTo>
                    <a:cubicBezTo>
                      <a:pt x="25" y="0"/>
                      <a:pt x="0" y="34"/>
                      <a:pt x="0" y="67"/>
                    </a:cubicBezTo>
                    <a:lnTo>
                      <a:pt x="0" y="293"/>
                    </a:lnTo>
                    <a:cubicBezTo>
                      <a:pt x="0" y="335"/>
                      <a:pt x="25" y="369"/>
                      <a:pt x="67" y="369"/>
                    </a:cubicBezTo>
                    <a:lnTo>
                      <a:pt x="11248" y="369"/>
                    </a:lnTo>
                    <a:cubicBezTo>
                      <a:pt x="11290" y="369"/>
                      <a:pt x="11324" y="335"/>
                      <a:pt x="11324" y="293"/>
                    </a:cubicBezTo>
                    <a:lnTo>
                      <a:pt x="11324" y="67"/>
                    </a:lnTo>
                    <a:cubicBezTo>
                      <a:pt x="11324" y="34"/>
                      <a:pt x="11290" y="0"/>
                      <a:pt x="112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Εικόνα 2">
              <a:extLst>
                <a:ext uri="{FF2B5EF4-FFF2-40B4-BE49-F238E27FC236}">
                  <a16:creationId xmlns:a16="http://schemas.microsoft.com/office/drawing/2014/main" id="{4C8E7F36-01C9-ADA5-BC7B-0561F370FEC0}"/>
                </a:ext>
              </a:extLst>
            </p:cNvPr>
            <p:cNvPicPr>
              <a:picLocks noChangeAspect="1"/>
            </p:cNvPicPr>
            <p:nvPr/>
          </p:nvPicPr>
          <p:blipFill>
            <a:blip r:embed="rId4"/>
            <a:stretch>
              <a:fillRect/>
            </a:stretch>
          </p:blipFill>
          <p:spPr>
            <a:xfrm>
              <a:off x="4206340" y="1633075"/>
              <a:ext cx="4145039" cy="2115147"/>
            </a:xfrm>
            <a:prstGeom prst="rect">
              <a:avLst/>
            </a:prstGeom>
          </p:spPr>
        </p:pic>
      </p:grpSp>
    </p:spTree>
    <p:extLst>
      <p:ext uri="{BB962C8B-B14F-4D97-AF65-F5344CB8AC3E}">
        <p14:creationId xmlns:p14="http://schemas.microsoft.com/office/powerpoint/2010/main" val="2242664655"/>
      </p:ext>
    </p:extLst>
  </p:cSld>
  <p:clrMapOvr>
    <a:masterClrMapping/>
  </p:clrMapOvr>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1732</TotalTime>
  <Words>865</Words>
  <Application>Microsoft Office PowerPoint</Application>
  <PresentationFormat>Προβολή στην οθόνη (16:9)</PresentationFormat>
  <Paragraphs>122</Paragraphs>
  <Slides>28</Slides>
  <Notes>18</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28</vt:i4>
      </vt:variant>
    </vt:vector>
  </HeadingPairs>
  <TitlesOfParts>
    <vt:vector size="36" baseType="lpstr">
      <vt:lpstr>Delius</vt:lpstr>
      <vt:lpstr>Calibri</vt:lpstr>
      <vt:lpstr>Arial</vt:lpstr>
      <vt:lpstr>Times New Roman</vt:lpstr>
      <vt:lpstr>Symbol</vt:lpstr>
      <vt:lpstr>Roboto Condensed Light</vt:lpstr>
      <vt:lpstr>Nunito</vt:lpstr>
      <vt:lpstr>Teacher Binder by Slidesgo</vt:lpstr>
      <vt:lpstr>ΒΙΩΜΑΤΙΚΟ ΕΡΓΑΣΤΗΡΙΟ  ΔρΑσεισ ενεργου πολιτη</vt:lpstr>
      <vt:lpstr>Τι χρειαζόμαστε</vt:lpstr>
      <vt:lpstr>Βιωματικό παιχνίδι</vt:lpstr>
      <vt:lpstr>Θα χωριστούμε σε 5 ομάδες: Α, Β , Γ, Δ, Ε</vt:lpstr>
      <vt:lpstr>Πως «μοιράσατε» τα σοκολατάκια;  Πήρατε όλοι;  Είναι κάποιος/α που δεν πήρε;  </vt:lpstr>
      <vt:lpstr>Οι ομάδες μας!</vt:lpstr>
      <vt:lpstr>Τα σοκολατάκια μας</vt:lpstr>
      <vt:lpstr>Παρουσίαση του PowerPoint</vt:lpstr>
      <vt:lpstr>Πως μοιράζονται ;</vt:lpstr>
      <vt:lpstr>Πληθυσμός/πλούτος</vt:lpstr>
      <vt:lpstr>1ος Στόχος Βιώσιμης Ανάπτυξης ΟΗΕ</vt:lpstr>
      <vt:lpstr>10ος Στόχος Βιώσιμης Ανάπτυξης ΟΗΕ</vt:lpstr>
      <vt:lpstr>Παρουσίαση του PowerPoint</vt:lpstr>
      <vt:lpstr>Να απαντήσουμε ερωτήσεις; </vt:lpstr>
      <vt:lpstr>Φτώχεια – Ακραία φτώχεια – Εξέλιξη στο χρόνο</vt:lpstr>
      <vt:lpstr>Προσδόκιμο όριο ζωής και εισόδημα</vt:lpstr>
      <vt:lpstr>Παρουσίαση του PowerPoint</vt:lpstr>
      <vt:lpstr>Παρουσίαση του PowerPoint</vt:lpstr>
      <vt:lpstr>Και εμείς τι μπορούμε να κάνουμε;</vt:lpstr>
      <vt:lpstr>Ομάδες εργασίας</vt:lpstr>
      <vt:lpstr>Νίκος Καζαντζάκης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Αξιολόγηση εργαστηρίου</vt:lpstr>
      <vt:lpstr>Ευχαριστώ για τη συμμετοχή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ΦΤΩΧΕΙΑ ΚΑΙ ΠΛΟΥΤΟΣ, ΒΙΩΜΑΤΙΚΟ ΕΡΓΑΣΤΗΡΙΟ ΓΙΑ ΤΟΝ 1Ο ΣΤΟΧΟ ΒΙΩΣΙΜΗΣ / ΑΕΙΦΟΡΟΥ ΑΝΑΠΤΥΞΗΣ  </dc:title>
  <dc:creator>gvouzaxakis</dc:creator>
  <cp:lastModifiedBy>Γιώργος Βουζαξάκης</cp:lastModifiedBy>
  <cp:revision>59</cp:revision>
  <dcterms:modified xsi:type="dcterms:W3CDTF">2025-01-31T16:54:51Z</dcterms:modified>
</cp:coreProperties>
</file>