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81" r:id="rId3"/>
    <p:sldId id="283" r:id="rId4"/>
    <p:sldId id="257" r:id="rId5"/>
    <p:sldId id="258" r:id="rId6"/>
    <p:sldId id="259" r:id="rId7"/>
    <p:sldId id="260" r:id="rId8"/>
    <p:sldId id="287" r:id="rId9"/>
    <p:sldId id="286" r:id="rId10"/>
    <p:sldId id="289" r:id="rId11"/>
    <p:sldId id="290" r:id="rId12"/>
    <p:sldId id="291" r:id="rId13"/>
    <p:sldId id="285" r:id="rId14"/>
    <p:sldId id="284" r:id="rId15"/>
    <p:sldId id="261" r:id="rId16"/>
    <p:sldId id="262" r:id="rId17"/>
    <p:sldId id="263" r:id="rId18"/>
    <p:sldId id="264" r:id="rId19"/>
    <p:sldId id="265" r:id="rId20"/>
    <p:sldId id="266" r:id="rId21"/>
    <p:sldId id="277" r:id="rId22"/>
  </p:sldIdLst>
  <p:sldSz cx="18288000" cy="10287000"/>
  <p:notesSz cx="6858000" cy="9144000"/>
  <p:embeddedFontLst>
    <p:embeddedFont>
      <p:font typeface="Canda Tawa Cute" panose="020B0604020202020204" charset="-128"/>
      <p:regular r:id="rId23"/>
    </p:embeddedFont>
    <p:embeddedFont>
      <p:font typeface="Monterchi Sans" panose="020B0604020202020204" charset="0"/>
      <p:regular r:id="rId24"/>
    </p:embeddedFont>
    <p:embeddedFont>
      <p:font typeface="Monterchi Sans Bold" panose="020B0604020202020204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89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6T07:29:58.208"/>
    </inkml:context>
    <inkml:brush xml:id="br0">
      <inkml:brushProperty name="width" value="0.05" units="cm"/>
      <inkml:brushProperty name="height" value="0.05" units="cm"/>
      <inkml:brushProperty name="color" value="#FF4E00"/>
      <inkml:brushProperty name="inkEffects" value="rainbow"/>
      <inkml:brushProperty name="anchorX" value="0"/>
      <inkml:brushProperty name="anchorY" value="0"/>
      <inkml:brushProperty name="scaleFactor" value="0.5"/>
    </inkml:brush>
  </inkml:definitions>
  <inkml:trace contextRef="#ctx0" brushRef="#br0">1834 1 24575,'0'0'0,"13"13"0,4 12 0,-1 29 0,-18 43 0,-5 4 0,-17 50 0,-1-10 0,-6 8 0,4 46 0,6-19 0,0 28 0,-4-6 0,5 1 0,-3 58 0,4-8 0,-17 96 0,-5-24-4730,-11 15 6081,-31 69-2027,-8-48-1820,-20 35 3209,16-68-1069,5-10 356,14-9-314,5-43 404,18-10-135,15-44 45,15-33 0,11-5 0,8-18 0,-19 40 0,-5-9 0,-1 45 0,5 55 0,6-20 0,-8 28 0,3-31 0,-3-26 4037,-3 17-5191,5-28 1731,-3 4-577,7-40 0,4-25 0,-9 1 3054,3-23-3927,-11 28 1760,4-8-1016,-11 2 193,-8 28-64,5-24 0,-7 4 0,10-30 0,9-11 0,10-20 0,8-20 0,-1-12 0,5-13 0,-6-11 0,3-16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6T07:29:59.671"/>
    </inkml:context>
    <inkml:brush xml:id="br0">
      <inkml:brushProperty name="width" value="0.05" units="cm"/>
      <inkml:brushProperty name="height" value="0.05" units="cm"/>
      <inkml:brushProperty name="color" value="#FF4E00"/>
      <inkml:brushProperty name="inkEffects" value="rainbow"/>
      <inkml:brushProperty name="anchorX" value="3103.7561"/>
      <inkml:brushProperty name="anchorY" value="-10258.47949"/>
      <inkml:brushProperty name="scaleFactor" value="0.5"/>
    </inkml:brush>
  </inkml:definitions>
  <inkml:trace contextRef="#ctx0" brushRef="#br0">2315 0 24575,'0'0'0,"0"7"0,0 9 0,-30 60 0,-16 91 0,-8 23 0,-10 75 0,9-14 0,5 11 0,4-6 0,5-31 0,2 61 0,10-34 0,-8-9 0,-7 50 0,5-34 0,-15 62 0,-14-38 0,-8 27 0,-19 97 0,4-8-6212,-6 35 7987,19-48-2663,3-38 309,13-28 745,16-56-249,-1-33 83,13-41 0,10-31 0,1 14 0,7-5 0,-18 80 0,-4 46 0,4 20 0,-9 13 0,0 0 0,7-55 0,1-16 0,9-57 0,0-35 0,-1 10 6009,5-24-7726,-9 20 2576,-4-10-859,5-8 0,6 4 782,0-16-1005,-1 13 334,5-14-111,-19-6 0,4-1 0,6-20 0,6 3 0,8-17 0,7-9 0,-11 22 0,2-3 0,-5 12 0,2-13 0,5 0 0,4-2 0,-3-5 0,2 0 0,3-5 0,2 2 0,3-4 0,2-12 0,1-12 0,1-26 0,1-33 0,-1-52 0,1-25 0,-1-3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6T07:30:01.261"/>
    </inkml:context>
    <inkml:brush xml:id="br0">
      <inkml:brushProperty name="width" value="0.05" units="cm"/>
      <inkml:brushProperty name="height" value="0.05" units="cm"/>
      <inkml:brushProperty name="color" value="#FF4E00"/>
      <inkml:brushProperty name="inkEffects" value="rainbow"/>
      <inkml:brushProperty name="anchorX" value="6686.85791"/>
      <inkml:brushProperty name="anchorY" value="-22070.375"/>
      <inkml:brushProperty name="scaleFactor" value="0.5"/>
    </inkml:brush>
  </inkml:definitions>
  <inkml:trace contextRef="#ctx0" brushRef="#br0">3351 0 24575,'0'0'0,"-13"0"0,-5 15 0,3 38 0,-21 85 0,4 15 0,-20 49 0,-2-2 0,-7 20 0,-6 51 0,11-17 0,-2 31 0,13-22 0,-3 7 0,-12 50 0,9-29 0,-20 36 0,10-46 0,-3-2 0,-2 12 0,12-33 0,-1-12 0,5-35 0,3-38 0,4-12 0,10-34 0,9 2 0,10-24 0,6-3 0,-10 28 0,2-12 0,-28 39 0,1-15 0,-10 26 0,7-21 0,10-15 0,-12-11 0,9-22 0,0 9 0,-6 1 0,8-5 0,-23 32 0,9 1 0,-7-20 0,-12 33 0,10-19 0,-3 20 0,7-20 0,4-13 0,-2 8 0,11-19 0,-5 6 0,11-1 0,-20 8 0,-16 61 0,-7-4 0,-13 50 0,15-18 0,2 0 0,4 1 0,0-28 0,8-5 0,-1-34 0,14-30 0,14-13 0,13-22 0,3 8 0,0 4 0,-4 7 0,5-9 0,4-3 0,-3-19 0,4-18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6T07:31:38.604"/>
    </inkml:context>
    <inkml:brush xml:id="br0">
      <inkml:brushProperty name="width" value="0.05" units="cm"/>
      <inkml:brushProperty name="height" value="0.05" units="cm"/>
      <inkml:brushProperty name="color" value="#FF4E00"/>
      <inkml:brushProperty name="inkEffects" value="rainbow"/>
      <inkml:brushProperty name="anchorX" value="11307.62891"/>
      <inkml:brushProperty name="anchorY" value="-32174.8125"/>
      <inkml:brushProperty name="scaleFactor" value="0.5"/>
    </inkml:brush>
  </inkml:definitions>
  <inkml:trace contextRef="#ctx0" brushRef="#br0">0 1 24575,'0'0'0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6T07:31:39.591"/>
    </inkml:context>
    <inkml:brush xml:id="br0">
      <inkml:brushProperty name="width" value="0.05" units="cm"/>
      <inkml:brushProperty name="height" value="0.05" units="cm"/>
      <inkml:brushProperty name="color" value="#FF4E00"/>
      <inkml:brushProperty name="inkEffects" value="rainbow"/>
      <inkml:brushProperty name="anchorX" value="10037.62891"/>
      <inkml:brushProperty name="anchorY" value="-33444.8125"/>
      <inkml:brushProperty name="scaleFactor" value="0.5"/>
    </inkml:brush>
  </inkml:definitions>
  <inkml:trace contextRef="#ctx0" brushRef="#br0">0 1 24575,'0'0'0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06T07:31:42.248"/>
    </inkml:context>
    <inkml:brush xml:id="br0">
      <inkml:brushProperty name="width" value="0.05" units="cm"/>
      <inkml:brushProperty name="height" value="0.05" units="cm"/>
      <inkml:brushProperty name="color" value="#FF4E00"/>
      <inkml:brushProperty name="inkEffects" value="rainbow"/>
      <inkml:brushProperty name="anchorX" value="8767.62891"/>
      <inkml:brushProperty name="anchorY" value="-34714.8125"/>
      <inkml:brushProperty name="scaleFactor" value="0.5"/>
    </inkml:brush>
  </inkml:definitions>
  <inkml:trace contextRef="#ctx0" brushRef="#br0">1 0 24575,'0'0'0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6.svg"/><Relationship Id="rId7" Type="http://schemas.openxmlformats.org/officeDocument/2006/relationships/image" Target="../media/image1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2.svg"/><Relationship Id="rId10" Type="http://schemas.openxmlformats.org/officeDocument/2006/relationships/image" Target="../media/image19.jpeg"/><Relationship Id="rId4" Type="http://schemas.openxmlformats.org/officeDocument/2006/relationships/image" Target="../media/image11.png"/><Relationship Id="rId9" Type="http://schemas.openxmlformats.org/officeDocument/2006/relationships/image" Target="../media/image1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1.gif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12" Type="http://schemas.openxmlformats.org/officeDocument/2006/relationships/image" Target="../media/image20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5" Type="http://schemas.openxmlformats.org/officeDocument/2006/relationships/image" Target="../media/image23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5.png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12" Type="http://schemas.openxmlformats.org/officeDocument/2006/relationships/image" Target="../media/image2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5" Type="http://schemas.openxmlformats.org/officeDocument/2006/relationships/image" Target="../media/image27.pn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image" Target="../media/image26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svg"/><Relationship Id="rId18" Type="http://schemas.openxmlformats.org/officeDocument/2006/relationships/image" Target="../media/image38.png"/><Relationship Id="rId3" Type="http://schemas.openxmlformats.org/officeDocument/2006/relationships/image" Target="../media/image6.svg"/><Relationship Id="rId21" Type="http://schemas.openxmlformats.org/officeDocument/2006/relationships/image" Target="../media/image41.png"/><Relationship Id="rId7" Type="http://schemas.openxmlformats.org/officeDocument/2006/relationships/image" Target="../media/image18.svg"/><Relationship Id="rId12" Type="http://schemas.openxmlformats.org/officeDocument/2006/relationships/image" Target="../media/image32.png"/><Relationship Id="rId17" Type="http://schemas.openxmlformats.org/officeDocument/2006/relationships/image" Target="../media/image37.svg"/><Relationship Id="rId2" Type="http://schemas.openxmlformats.org/officeDocument/2006/relationships/image" Target="../media/image5.png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31.png"/><Relationship Id="rId5" Type="http://schemas.openxmlformats.org/officeDocument/2006/relationships/image" Target="../media/image12.svg"/><Relationship Id="rId15" Type="http://schemas.openxmlformats.org/officeDocument/2006/relationships/image" Target="../media/image35.svg"/><Relationship Id="rId10" Type="http://schemas.openxmlformats.org/officeDocument/2006/relationships/image" Target="../media/image30.png"/><Relationship Id="rId19" Type="http://schemas.openxmlformats.org/officeDocument/2006/relationships/image" Target="../media/image39.svg"/><Relationship Id="rId4" Type="http://schemas.openxmlformats.org/officeDocument/2006/relationships/image" Target="../media/image11.png"/><Relationship Id="rId9" Type="http://schemas.openxmlformats.org/officeDocument/2006/relationships/image" Target="../media/image29.svg"/><Relationship Id="rId1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6.svg"/><Relationship Id="rId7" Type="http://schemas.openxmlformats.org/officeDocument/2006/relationships/image" Target="../media/image1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12" Type="http://schemas.openxmlformats.org/officeDocument/2006/relationships/image" Target="../media/image4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4.png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12" Type="http://schemas.openxmlformats.org/officeDocument/2006/relationships/image" Target="../media/image4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6.png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12" Type="http://schemas.openxmlformats.org/officeDocument/2006/relationships/image" Target="../media/image4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12" Type="http://schemas.openxmlformats.org/officeDocument/2006/relationships/image" Target="../media/image4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9.svg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12" Type="http://schemas.openxmlformats.org/officeDocument/2006/relationships/image" Target="../media/image4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9.svg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12" Type="http://schemas.openxmlformats.org/officeDocument/2006/relationships/image" Target="../media/image4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5" Type="http://schemas.openxmlformats.org/officeDocument/2006/relationships/image" Target="../media/image35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9.svg"/><Relationship Id="rId18" Type="http://schemas.openxmlformats.org/officeDocument/2006/relationships/customXml" Target="../ink/ink3.xml"/><Relationship Id="rId3" Type="http://schemas.openxmlformats.org/officeDocument/2006/relationships/image" Target="../media/image16.svg"/><Relationship Id="rId7" Type="http://schemas.openxmlformats.org/officeDocument/2006/relationships/image" Target="../media/image12.svg"/><Relationship Id="rId12" Type="http://schemas.openxmlformats.org/officeDocument/2006/relationships/image" Target="../media/image48.png"/><Relationship Id="rId17" Type="http://schemas.openxmlformats.org/officeDocument/2006/relationships/image" Target="../media/image29.png"/><Relationship Id="rId2" Type="http://schemas.openxmlformats.org/officeDocument/2006/relationships/image" Target="../media/image15.png"/><Relationship Id="rId16" Type="http://schemas.openxmlformats.org/officeDocument/2006/relationships/customXml" Target="../ink/ink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5" Type="http://schemas.openxmlformats.org/officeDocument/2006/relationships/image" Target="../media/image280.png"/><Relationship Id="rId10" Type="http://schemas.openxmlformats.org/officeDocument/2006/relationships/image" Target="../media/image17.png"/><Relationship Id="rId19" Type="http://schemas.openxmlformats.org/officeDocument/2006/relationships/image" Target="../media/image300.png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customXml" Target="../ink/ink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20.png"/><Relationship Id="rId3" Type="http://schemas.openxmlformats.org/officeDocument/2006/relationships/image" Target="../media/image6.svg"/><Relationship Id="rId7" Type="http://schemas.openxmlformats.org/officeDocument/2006/relationships/image" Target="../media/image12.svg"/><Relationship Id="rId12" Type="http://schemas.openxmlformats.org/officeDocument/2006/relationships/customXml" Target="../ink/ink4.xml"/><Relationship Id="rId17" Type="http://schemas.openxmlformats.org/officeDocument/2006/relationships/image" Target="../media/image340.png"/><Relationship Id="rId2" Type="http://schemas.openxmlformats.org/officeDocument/2006/relationships/image" Target="../media/image5.png"/><Relationship Id="rId16" Type="http://schemas.openxmlformats.org/officeDocument/2006/relationships/customXml" Target="../ink/ink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51.svg"/><Relationship Id="rId5" Type="http://schemas.openxmlformats.org/officeDocument/2006/relationships/image" Target="../media/image16.svg"/><Relationship Id="rId15" Type="http://schemas.openxmlformats.org/officeDocument/2006/relationships/image" Target="../media/image33.png"/><Relationship Id="rId10" Type="http://schemas.openxmlformats.org/officeDocument/2006/relationships/image" Target="../media/image50.png"/><Relationship Id="rId4" Type="http://schemas.openxmlformats.org/officeDocument/2006/relationships/image" Target="../media/image15.png"/><Relationship Id="rId9" Type="http://schemas.openxmlformats.org/officeDocument/2006/relationships/image" Target="../media/image10.svg"/><Relationship Id="rId14" Type="http://schemas.openxmlformats.org/officeDocument/2006/relationships/customXml" Target="../ink/ink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svg"/><Relationship Id="rId3" Type="http://schemas.openxmlformats.org/officeDocument/2006/relationships/image" Target="../media/image16.svg"/><Relationship Id="rId7" Type="http://schemas.openxmlformats.org/officeDocument/2006/relationships/image" Target="../media/image10.svg"/><Relationship Id="rId12" Type="http://schemas.openxmlformats.org/officeDocument/2006/relationships/image" Target="../media/image5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55.svg"/><Relationship Id="rId5" Type="http://schemas.openxmlformats.org/officeDocument/2006/relationships/image" Target="../media/image12.svg"/><Relationship Id="rId10" Type="http://schemas.openxmlformats.org/officeDocument/2006/relationships/image" Target="../media/image54.png"/><Relationship Id="rId4" Type="http://schemas.openxmlformats.org/officeDocument/2006/relationships/image" Target="../media/image11.png"/><Relationship Id="rId9" Type="http://schemas.openxmlformats.org/officeDocument/2006/relationships/image" Target="../media/image53.sv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0.svg"/><Relationship Id="rId18" Type="http://schemas.openxmlformats.org/officeDocument/2006/relationships/image" Target="../media/image65.png"/><Relationship Id="rId3" Type="http://schemas.openxmlformats.org/officeDocument/2006/relationships/image" Target="../media/image60.svg"/><Relationship Id="rId7" Type="http://schemas.openxmlformats.org/officeDocument/2006/relationships/image" Target="../media/image14.svg"/><Relationship Id="rId12" Type="http://schemas.openxmlformats.org/officeDocument/2006/relationships/image" Target="../media/image9.png"/><Relationship Id="rId17" Type="http://schemas.openxmlformats.org/officeDocument/2006/relationships/image" Target="../media/image64.svg"/><Relationship Id="rId2" Type="http://schemas.openxmlformats.org/officeDocument/2006/relationships/image" Target="../media/image59.png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6.svg"/><Relationship Id="rId5" Type="http://schemas.openxmlformats.org/officeDocument/2006/relationships/image" Target="../media/image6.svg"/><Relationship Id="rId15" Type="http://schemas.openxmlformats.org/officeDocument/2006/relationships/image" Target="../media/image62.svg"/><Relationship Id="rId10" Type="http://schemas.openxmlformats.org/officeDocument/2006/relationships/image" Target="../media/image15.png"/><Relationship Id="rId19" Type="http://schemas.openxmlformats.org/officeDocument/2006/relationships/image" Target="../media/image66.svg"/><Relationship Id="rId4" Type="http://schemas.openxmlformats.org/officeDocument/2006/relationships/image" Target="../media/image5.png"/><Relationship Id="rId9" Type="http://schemas.openxmlformats.org/officeDocument/2006/relationships/image" Target="../media/image4.svg"/><Relationship Id="rId1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68.svg"/><Relationship Id="rId3" Type="http://schemas.openxmlformats.org/officeDocument/2006/relationships/image" Target="../media/image60.svg"/><Relationship Id="rId7" Type="http://schemas.openxmlformats.org/officeDocument/2006/relationships/image" Target="../media/image14.svg"/><Relationship Id="rId12" Type="http://schemas.openxmlformats.org/officeDocument/2006/relationships/image" Target="../media/image67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0.svg"/><Relationship Id="rId5" Type="http://schemas.openxmlformats.org/officeDocument/2006/relationships/image" Target="../media/image6.sv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16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svg"/><Relationship Id="rId3" Type="http://schemas.openxmlformats.org/officeDocument/2006/relationships/image" Target="../media/image16.svg"/><Relationship Id="rId7" Type="http://schemas.openxmlformats.org/officeDocument/2006/relationships/image" Target="../media/image72.svg"/><Relationship Id="rId12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11" Type="http://schemas.openxmlformats.org/officeDocument/2006/relationships/image" Target="../media/image10.svg"/><Relationship Id="rId5" Type="http://schemas.openxmlformats.org/officeDocument/2006/relationships/image" Target="../media/image70.svg"/><Relationship Id="rId10" Type="http://schemas.openxmlformats.org/officeDocument/2006/relationships/image" Target="../media/image9.png"/><Relationship Id="rId4" Type="http://schemas.openxmlformats.org/officeDocument/2006/relationships/image" Target="../media/image69.png"/><Relationship Id="rId9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531105" y="2711015"/>
            <a:ext cx="7756895" cy="7488930"/>
          </a:xfrm>
          <a:custGeom>
            <a:avLst/>
            <a:gdLst/>
            <a:ahLst/>
            <a:cxnLst/>
            <a:rect l="l" t="t" r="r" b="b"/>
            <a:pathLst>
              <a:path w="7756895" h="7488930">
                <a:moveTo>
                  <a:pt x="0" y="0"/>
                </a:moveTo>
                <a:lnTo>
                  <a:pt x="7756895" y="0"/>
                </a:lnTo>
                <a:lnTo>
                  <a:pt x="7756895" y="7488930"/>
                </a:lnTo>
                <a:lnTo>
                  <a:pt x="0" y="74889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TextBox 3"/>
          <p:cNvSpPr txBox="1"/>
          <p:nvPr/>
        </p:nvSpPr>
        <p:spPr>
          <a:xfrm>
            <a:off x="859064" y="3209842"/>
            <a:ext cx="8441223" cy="28225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23"/>
              </a:lnSpc>
            </a:pPr>
            <a:r>
              <a:rPr lang="el-GR" sz="4615" dirty="0">
                <a:solidFill>
                  <a:srgbClr val="5476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Πρόταση διδασκαλίας</a:t>
            </a:r>
          </a:p>
          <a:p>
            <a:pPr algn="l">
              <a:lnSpc>
                <a:spcPts val="7523"/>
              </a:lnSpc>
            </a:pPr>
            <a:r>
              <a:rPr lang="el-GR" sz="4615" dirty="0">
                <a:solidFill>
                  <a:srgbClr val="5476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Οικονομικά </a:t>
            </a:r>
          </a:p>
          <a:p>
            <a:pPr algn="l">
              <a:lnSpc>
                <a:spcPts val="7523"/>
              </a:lnSpc>
            </a:pPr>
            <a:r>
              <a:rPr lang="el-GR" sz="4615" dirty="0">
                <a:solidFill>
                  <a:srgbClr val="5476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Γ Γυμνασίου</a:t>
            </a:r>
          </a:p>
        </p:txBody>
      </p:sp>
      <p:sp>
        <p:nvSpPr>
          <p:cNvPr id="4" name="Freeform 4"/>
          <p:cNvSpPr/>
          <p:nvPr/>
        </p:nvSpPr>
        <p:spPr>
          <a:xfrm flipH="1">
            <a:off x="1028700" y="6722116"/>
            <a:ext cx="2849853" cy="1105435"/>
          </a:xfrm>
          <a:custGeom>
            <a:avLst/>
            <a:gdLst/>
            <a:ahLst/>
            <a:cxnLst/>
            <a:rect l="l" t="t" r="r" b="b"/>
            <a:pathLst>
              <a:path w="2849853" h="1105435">
                <a:moveTo>
                  <a:pt x="2849853" y="0"/>
                </a:moveTo>
                <a:lnTo>
                  <a:pt x="0" y="0"/>
                </a:lnTo>
                <a:lnTo>
                  <a:pt x="0" y="1105435"/>
                </a:lnTo>
                <a:lnTo>
                  <a:pt x="2849853" y="1105435"/>
                </a:lnTo>
                <a:lnTo>
                  <a:pt x="284985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 flipH="1">
            <a:off x="2627079" y="6722116"/>
            <a:ext cx="2849853" cy="1105435"/>
          </a:xfrm>
          <a:custGeom>
            <a:avLst/>
            <a:gdLst/>
            <a:ahLst/>
            <a:cxnLst/>
            <a:rect l="l" t="t" r="r" b="b"/>
            <a:pathLst>
              <a:path w="2849853" h="1105435">
                <a:moveTo>
                  <a:pt x="2849852" y="0"/>
                </a:moveTo>
                <a:lnTo>
                  <a:pt x="0" y="0"/>
                </a:lnTo>
                <a:lnTo>
                  <a:pt x="0" y="1105435"/>
                </a:lnTo>
                <a:lnTo>
                  <a:pt x="2849852" y="1105435"/>
                </a:lnTo>
                <a:lnTo>
                  <a:pt x="284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/>
          <p:cNvSpPr/>
          <p:nvPr/>
        </p:nvSpPr>
        <p:spPr>
          <a:xfrm flipH="1">
            <a:off x="3818072" y="6722116"/>
            <a:ext cx="2849853" cy="1105435"/>
          </a:xfrm>
          <a:custGeom>
            <a:avLst/>
            <a:gdLst/>
            <a:ahLst/>
            <a:cxnLst/>
            <a:rect l="l" t="t" r="r" b="b"/>
            <a:pathLst>
              <a:path w="2849853" h="1105435">
                <a:moveTo>
                  <a:pt x="2849852" y="0"/>
                </a:moveTo>
                <a:lnTo>
                  <a:pt x="0" y="0"/>
                </a:lnTo>
                <a:lnTo>
                  <a:pt x="0" y="1105435"/>
                </a:lnTo>
                <a:lnTo>
                  <a:pt x="2849852" y="1105435"/>
                </a:lnTo>
                <a:lnTo>
                  <a:pt x="284985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7" name="Freeform 7"/>
          <p:cNvSpPr/>
          <p:nvPr/>
        </p:nvSpPr>
        <p:spPr>
          <a:xfrm>
            <a:off x="1062854" y="7274833"/>
            <a:ext cx="5692356" cy="1296234"/>
          </a:xfrm>
          <a:custGeom>
            <a:avLst/>
            <a:gdLst/>
            <a:ahLst/>
            <a:cxnLst/>
            <a:rect l="l" t="t" r="r" b="b"/>
            <a:pathLst>
              <a:path w="2849853" h="1105435">
                <a:moveTo>
                  <a:pt x="0" y="0"/>
                </a:moveTo>
                <a:lnTo>
                  <a:pt x="2849853" y="0"/>
                </a:lnTo>
                <a:lnTo>
                  <a:pt x="2849853" y="1105435"/>
                </a:lnTo>
                <a:lnTo>
                  <a:pt x="0" y="11054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8" name="TextBox 8"/>
          <p:cNvSpPr txBox="1"/>
          <p:nvPr/>
        </p:nvSpPr>
        <p:spPr>
          <a:xfrm>
            <a:off x="1312205" y="6826522"/>
            <a:ext cx="6757264" cy="12516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44"/>
              </a:lnSpc>
            </a:pPr>
            <a:r>
              <a:rPr lang="en-US" sz="5460" dirty="0" err="1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Βουζ</a:t>
            </a:r>
            <a:r>
              <a:rPr lang="en-US" sz="5460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αξάκης Γιώργος</a:t>
            </a:r>
          </a:p>
          <a:p>
            <a:pPr algn="l"/>
            <a:r>
              <a:rPr lang="el-GR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Σύμβουλος Εκπαίδευσης Οικονομίας</a:t>
            </a:r>
          </a:p>
        </p:txBody>
      </p:sp>
      <p:sp>
        <p:nvSpPr>
          <p:cNvPr id="9" name="Freeform 9"/>
          <p:cNvSpPr/>
          <p:nvPr/>
        </p:nvSpPr>
        <p:spPr>
          <a:xfrm flipV="1">
            <a:off x="0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0" y="3503441"/>
                </a:moveTo>
                <a:lnTo>
                  <a:pt x="16269551" y="3503441"/>
                </a:lnTo>
                <a:lnTo>
                  <a:pt x="16269551" y="0"/>
                </a:lnTo>
                <a:lnTo>
                  <a:pt x="0" y="0"/>
                </a:lnTo>
                <a:lnTo>
                  <a:pt x="0" y="3503441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10" name="Freeform 10"/>
          <p:cNvSpPr/>
          <p:nvPr/>
        </p:nvSpPr>
        <p:spPr>
          <a:xfrm rot="16200000">
            <a:off x="640827" y="7330386"/>
            <a:ext cx="2076440" cy="3860902"/>
          </a:xfrm>
          <a:custGeom>
            <a:avLst/>
            <a:gdLst/>
            <a:ahLst/>
            <a:cxnLst/>
            <a:rect l="l" t="t" r="r" b="b"/>
            <a:pathLst>
              <a:path w="4721275" h="7496669">
                <a:moveTo>
                  <a:pt x="0" y="0"/>
                </a:moveTo>
                <a:lnTo>
                  <a:pt x="4721276" y="0"/>
                </a:lnTo>
                <a:lnTo>
                  <a:pt x="4721276" y="7496670"/>
                </a:lnTo>
                <a:lnTo>
                  <a:pt x="0" y="74966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67119" b="-683"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11" name="Freeform 11"/>
          <p:cNvSpPr/>
          <p:nvPr/>
        </p:nvSpPr>
        <p:spPr>
          <a:xfrm rot="1798449">
            <a:off x="5656065" y="772482"/>
            <a:ext cx="2240794" cy="2253436"/>
          </a:xfrm>
          <a:custGeom>
            <a:avLst/>
            <a:gdLst/>
            <a:ahLst/>
            <a:cxnLst/>
            <a:rect l="l" t="t" r="r" b="b"/>
            <a:pathLst>
              <a:path w="2240794" h="2253436">
                <a:moveTo>
                  <a:pt x="0" y="0"/>
                </a:moveTo>
                <a:lnTo>
                  <a:pt x="2240794" y="0"/>
                </a:lnTo>
                <a:lnTo>
                  <a:pt x="2240794" y="2253437"/>
                </a:lnTo>
                <a:lnTo>
                  <a:pt x="0" y="22534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12" name="Freeform 12"/>
          <p:cNvSpPr/>
          <p:nvPr/>
        </p:nvSpPr>
        <p:spPr>
          <a:xfrm rot="-976084">
            <a:off x="710476" y="9421432"/>
            <a:ext cx="1203455" cy="398027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0" y="0"/>
                </a:moveTo>
                <a:lnTo>
                  <a:pt x="1891278" y="0"/>
                </a:lnTo>
                <a:lnTo>
                  <a:pt x="1891278" y="898251"/>
                </a:lnTo>
                <a:lnTo>
                  <a:pt x="0" y="89825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13" name="Freeform 13"/>
          <p:cNvSpPr/>
          <p:nvPr/>
        </p:nvSpPr>
        <p:spPr>
          <a:xfrm>
            <a:off x="16269551" y="-1140868"/>
            <a:ext cx="2649489" cy="2649489"/>
          </a:xfrm>
          <a:custGeom>
            <a:avLst/>
            <a:gdLst/>
            <a:ahLst/>
            <a:cxnLst/>
            <a:rect l="l" t="t" r="r" b="b"/>
            <a:pathLst>
              <a:path w="2649489" h="2649489">
                <a:moveTo>
                  <a:pt x="0" y="0"/>
                </a:moveTo>
                <a:lnTo>
                  <a:pt x="2649489" y="0"/>
                </a:lnTo>
                <a:lnTo>
                  <a:pt x="2649489" y="2649489"/>
                </a:lnTo>
                <a:lnTo>
                  <a:pt x="0" y="264948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D6654D-286D-6FB6-58EC-B9A49467C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3037B1D-85B3-FE31-40E1-081211764FCC}"/>
              </a:ext>
            </a:extLst>
          </p:cNvPr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8C84B04D-C6AE-7E19-CA46-1DCEBC252AEA}"/>
              </a:ext>
            </a:extLst>
          </p:cNvPr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4E6F0156-802B-22C6-CD21-499150B38517}"/>
              </a:ext>
            </a:extLst>
          </p:cNvPr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DBAAF0EC-8007-0BD5-7317-7FC8250F8D61}"/>
              </a:ext>
            </a:extLst>
          </p:cNvPr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0ACCE79C-D724-F43F-1850-CD33845641B3}"/>
              </a:ext>
            </a:extLst>
          </p:cNvPr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AE4921FF-332B-C5AA-4315-42DBBA6702E9}"/>
              </a:ext>
            </a:extLst>
          </p:cNvPr>
          <p:cNvSpPr txBox="1"/>
          <p:nvPr/>
        </p:nvSpPr>
        <p:spPr>
          <a:xfrm>
            <a:off x="685800" y="644097"/>
            <a:ext cx="16002000" cy="85626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4558"/>
              </a:lnSpc>
            </a:pPr>
            <a:r>
              <a:rPr lang="el-GR" sz="5400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Προτεινόμενες διδακτικές προσεγγίσεις/τεχνικές</a:t>
            </a:r>
          </a:p>
          <a:p>
            <a:pPr indent="-685800" algn="just">
              <a:lnSpc>
                <a:spcPts val="6593"/>
              </a:lnSpc>
              <a:buFont typeface="Arial" panose="020B0604020202020204" pitchFamily="34" charset="0"/>
              <a:buChar char="•"/>
            </a:pPr>
            <a:r>
              <a:rPr lang="el-GR" sz="4709" dirty="0">
                <a:solidFill>
                  <a:srgbClr val="423123"/>
                </a:solidFill>
                <a:latin typeface="Monterchi Sans"/>
                <a:sym typeface="Monterchi Sans"/>
              </a:rPr>
              <a:t>Καταιγισμός ιδεών</a:t>
            </a:r>
          </a:p>
          <a:p>
            <a:pPr indent="-685800" algn="just">
              <a:lnSpc>
                <a:spcPts val="6593"/>
              </a:lnSpc>
              <a:buFont typeface="Arial" panose="020B0604020202020204" pitchFamily="34" charset="0"/>
              <a:buChar char="•"/>
            </a:pPr>
            <a:r>
              <a:rPr lang="el-GR" sz="4709" dirty="0" err="1">
                <a:solidFill>
                  <a:srgbClr val="423123"/>
                </a:solidFill>
                <a:latin typeface="Monterchi Sans"/>
                <a:sym typeface="Monterchi Sans"/>
              </a:rPr>
              <a:t>Ομαδοσυνεργατική</a:t>
            </a:r>
            <a:endParaRPr lang="el-GR" sz="4709" dirty="0">
              <a:solidFill>
                <a:srgbClr val="423123"/>
              </a:solidFill>
              <a:latin typeface="Monterchi Sans"/>
              <a:sym typeface="Monterchi Sans"/>
            </a:endParaRPr>
          </a:p>
          <a:p>
            <a:pPr indent="-685800" algn="just">
              <a:lnSpc>
                <a:spcPts val="6593"/>
              </a:lnSpc>
              <a:buFont typeface="Arial" panose="020B0604020202020204" pitchFamily="34" charset="0"/>
              <a:buChar char="•"/>
            </a:pPr>
            <a:r>
              <a:rPr lang="el-GR" sz="4709" dirty="0">
                <a:solidFill>
                  <a:srgbClr val="423123"/>
                </a:solidFill>
                <a:latin typeface="Monterchi Sans"/>
                <a:sym typeface="Monterchi Sans"/>
              </a:rPr>
              <a:t>Μελέτες περίπτωσης</a:t>
            </a:r>
          </a:p>
          <a:p>
            <a:pPr indent="-685800" algn="just">
              <a:lnSpc>
                <a:spcPts val="6593"/>
              </a:lnSpc>
              <a:buFont typeface="Arial" panose="020B0604020202020204" pitchFamily="34" charset="0"/>
              <a:buChar char="•"/>
            </a:pPr>
            <a:r>
              <a:rPr lang="el-GR" sz="4709" dirty="0">
                <a:solidFill>
                  <a:srgbClr val="423123"/>
                </a:solidFill>
                <a:latin typeface="Monterchi Sans"/>
                <a:sym typeface="Monterchi Sans"/>
              </a:rPr>
              <a:t>Βιωματική – παιχνίδι ρόλων</a:t>
            </a:r>
          </a:p>
          <a:p>
            <a:pPr indent="-685800" algn="just">
              <a:lnSpc>
                <a:spcPts val="6593"/>
              </a:lnSpc>
              <a:buFont typeface="Arial" panose="020B0604020202020204" pitchFamily="34" charset="0"/>
              <a:buChar char="•"/>
            </a:pPr>
            <a:r>
              <a:rPr lang="el-GR" sz="4709" dirty="0">
                <a:solidFill>
                  <a:srgbClr val="423123"/>
                </a:solidFill>
                <a:latin typeface="Monterchi Sans"/>
                <a:sym typeface="Monterchi Sans"/>
              </a:rPr>
              <a:t>Ερευνητική - διερεύνηση</a:t>
            </a:r>
          </a:p>
          <a:p>
            <a:pPr indent="-685800" algn="just">
              <a:lnSpc>
                <a:spcPts val="6593"/>
              </a:lnSpc>
              <a:buFont typeface="Arial" panose="020B0604020202020204" pitchFamily="34" charset="0"/>
              <a:buChar char="•"/>
            </a:pPr>
            <a:r>
              <a:rPr lang="el-GR" sz="4709" dirty="0">
                <a:solidFill>
                  <a:srgbClr val="423123"/>
                </a:solidFill>
                <a:latin typeface="Monterchi Sans"/>
                <a:sym typeface="Monterchi Sans"/>
              </a:rPr>
              <a:t>Μάθηση μέσω προβλήματος</a:t>
            </a:r>
          </a:p>
          <a:p>
            <a:pPr marL="685800" indent="-685800" algn="l">
              <a:lnSpc>
                <a:spcPts val="14558"/>
              </a:lnSpc>
              <a:buFont typeface="Arial" panose="020B0604020202020204" pitchFamily="34" charset="0"/>
              <a:buChar char="•"/>
            </a:pPr>
            <a:endParaRPr lang="en-US" sz="5400" dirty="0">
              <a:solidFill>
                <a:srgbClr val="423123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649F6912-4987-E3D8-1A1C-142547798761}"/>
              </a:ext>
            </a:extLst>
          </p:cNvPr>
          <p:cNvSpPr/>
          <p:nvPr/>
        </p:nvSpPr>
        <p:spPr>
          <a:xfrm>
            <a:off x="7924800" y="2792917"/>
            <a:ext cx="1600200" cy="471278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D0DAEC-F10F-3F7B-8D96-8126110DCAC6}"/>
              </a:ext>
            </a:extLst>
          </p:cNvPr>
          <p:cNvSpPr txBox="1"/>
          <p:nvPr/>
        </p:nvSpPr>
        <p:spPr>
          <a:xfrm>
            <a:off x="7867934" y="4428698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E071C5-1D32-58BE-99BD-9234DA4CAD53}"/>
              </a:ext>
            </a:extLst>
          </p:cNvPr>
          <p:cNvSpPr txBox="1"/>
          <p:nvPr/>
        </p:nvSpPr>
        <p:spPr>
          <a:xfrm>
            <a:off x="9618260" y="2589299"/>
            <a:ext cx="676474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dirty="0"/>
              <a:t>Οι μαθητές/</a:t>
            </a:r>
            <a:r>
              <a:rPr lang="el-GR" sz="4400" dirty="0" err="1"/>
              <a:t>τριες</a:t>
            </a:r>
            <a:r>
              <a:rPr lang="el-GR" sz="4400" dirty="0"/>
              <a:t> να είναι ενεργοί – να συμμετέχουν στη μαθησιακή διαδικασία</a:t>
            </a:r>
          </a:p>
          <a:p>
            <a:endParaRPr lang="el-GR" sz="4400" dirty="0"/>
          </a:p>
          <a:p>
            <a:endParaRPr lang="el-GR" sz="4400" dirty="0"/>
          </a:p>
          <a:p>
            <a:pPr algn="ctr"/>
            <a:r>
              <a:rPr lang="el-GR" sz="4400" dirty="0"/>
              <a:t>Να αγαπήσουν το μάθημα   </a:t>
            </a:r>
            <a:r>
              <a:rPr lang="el-GR" sz="4400" dirty="0">
                <a:sym typeface="Wingdings" panose="05000000000000000000" pitchFamily="2" charset="2"/>
              </a:rPr>
              <a:t></a:t>
            </a:r>
            <a:endParaRPr lang="el-GR" sz="4400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73264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5C127-943C-3FB8-561B-E114C9D57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5E7709C-6DAD-1CD3-4E8E-13696DEDFBD6}"/>
              </a:ext>
            </a:extLst>
          </p:cNvPr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150E5C49-1EE8-CF62-35FD-B7848B458D56}"/>
              </a:ext>
            </a:extLst>
          </p:cNvPr>
          <p:cNvSpPr/>
          <p:nvPr/>
        </p:nvSpPr>
        <p:spPr>
          <a:xfrm flipH="1" flipV="1">
            <a:off x="1897039" y="-796076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82E71087-6A55-AF5D-3758-664C9BE96C52}"/>
              </a:ext>
            </a:extLst>
          </p:cNvPr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5162CDF4-8253-C961-9D7B-A186D02DDA09}"/>
              </a:ext>
            </a:extLst>
          </p:cNvPr>
          <p:cNvSpPr/>
          <p:nvPr/>
        </p:nvSpPr>
        <p:spPr>
          <a:xfrm rot="-971519">
            <a:off x="15512053" y="-1112693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391C3669-E8A5-3CCD-2313-2F8D58415422}"/>
              </a:ext>
            </a:extLst>
          </p:cNvPr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569A529A-0A90-1585-AD34-A08FB07C6045}"/>
              </a:ext>
            </a:extLst>
          </p:cNvPr>
          <p:cNvSpPr txBox="1"/>
          <p:nvPr/>
        </p:nvSpPr>
        <p:spPr>
          <a:xfrm>
            <a:off x="647559" y="2173235"/>
            <a:ext cx="16269550" cy="13298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00"/>
              </a:lnSpc>
            </a:pPr>
            <a:r>
              <a:rPr lang="el-GR" sz="5400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Πρόταση διδασκαλίας: Κεφάλαιο 1: Το οικονομικό πρόβλημα/Τα τρία βασικά ερωτήματα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FEB87E4-F661-53BE-09B2-7B15E68624A0}"/>
              </a:ext>
            </a:extLst>
          </p:cNvPr>
          <p:cNvSpPr txBox="1"/>
          <p:nvPr/>
        </p:nvSpPr>
        <p:spPr>
          <a:xfrm>
            <a:off x="7867934" y="4428698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2FDBA0-597E-260E-C730-2E81D6C89AFD}"/>
              </a:ext>
            </a:extLst>
          </p:cNvPr>
          <p:cNvSpPr txBox="1"/>
          <p:nvPr/>
        </p:nvSpPr>
        <p:spPr>
          <a:xfrm>
            <a:off x="3581400" y="3482617"/>
            <a:ext cx="12039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4000" b="1" dirty="0"/>
              <a:t>Ενναλακτικές Τεχνικές</a:t>
            </a:r>
          </a:p>
          <a:p>
            <a:pPr algn="ctr"/>
            <a:r>
              <a:rPr lang="el-GR" sz="4000" dirty="0"/>
              <a:t> </a:t>
            </a:r>
          </a:p>
          <a:p>
            <a:pPr algn="ctr"/>
            <a:r>
              <a:rPr lang="el-GR" sz="4000" dirty="0"/>
              <a:t>Παιγνιώδης τρόπος </a:t>
            </a:r>
            <a:r>
              <a:rPr lang="el-GR" sz="4000" dirty="0" err="1"/>
              <a:t>ενεργοποιήσης</a:t>
            </a:r>
            <a:r>
              <a:rPr lang="el-GR" sz="4000" dirty="0"/>
              <a:t> μαθητών/τριών</a:t>
            </a:r>
          </a:p>
          <a:p>
            <a:pPr algn="ctr"/>
            <a:r>
              <a:rPr lang="el-GR" sz="4000" dirty="0"/>
              <a:t>Ομαδοσυνεργατική</a:t>
            </a:r>
          </a:p>
          <a:p>
            <a:pPr algn="ctr"/>
            <a:r>
              <a:rPr lang="el-GR" sz="4000" dirty="0"/>
              <a:t>Καταιγισμός ιδεών</a:t>
            </a:r>
          </a:p>
          <a:p>
            <a:pPr algn="ctr"/>
            <a:r>
              <a:rPr lang="el-GR" sz="4000" dirty="0"/>
              <a:t>Ερωτήσεις κουίζ</a:t>
            </a:r>
          </a:p>
          <a:p>
            <a:endParaRPr lang="el-GR" sz="4000" dirty="0"/>
          </a:p>
          <a:p>
            <a:pPr algn="ctr"/>
            <a:r>
              <a:rPr lang="el-GR" sz="4000" dirty="0"/>
              <a:t>Επιλέγουμε ότι «ταιριάζει» στην τάξη μας και την δυναμική της!</a:t>
            </a:r>
          </a:p>
          <a:p>
            <a:r>
              <a:rPr lang="el-GR" dirty="0"/>
              <a:t> </a:t>
            </a:r>
          </a:p>
          <a:p>
            <a:r>
              <a:rPr lang="el-G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24348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/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/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/>
          <p:cNvSpPr/>
          <p:nvPr/>
        </p:nvSpPr>
        <p:spPr>
          <a:xfrm>
            <a:off x="6118979" y="3795599"/>
            <a:ext cx="6050042" cy="3570516"/>
          </a:xfrm>
          <a:custGeom>
            <a:avLst/>
            <a:gdLst/>
            <a:ahLst/>
            <a:cxnLst/>
            <a:rect l="l" t="t" r="r" b="b"/>
            <a:pathLst>
              <a:path w="6050042" h="3570516">
                <a:moveTo>
                  <a:pt x="0" y="0"/>
                </a:moveTo>
                <a:lnTo>
                  <a:pt x="6050042" y="0"/>
                </a:lnTo>
                <a:lnTo>
                  <a:pt x="6050042" y="3570516"/>
                </a:lnTo>
                <a:lnTo>
                  <a:pt x="0" y="357051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7" name="TextBox 7"/>
          <p:cNvSpPr txBox="1"/>
          <p:nvPr/>
        </p:nvSpPr>
        <p:spPr>
          <a:xfrm>
            <a:off x="5107100" y="1009182"/>
            <a:ext cx="10013381" cy="1783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558"/>
              </a:lnSpc>
            </a:pPr>
            <a:r>
              <a:rPr lang="en-US" sz="10399" dirty="0" err="1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Ας</a:t>
            </a:r>
            <a:r>
              <a:rPr lang="en-US" sz="10399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 τα</a:t>
            </a:r>
            <a:r>
              <a:rPr lang="en-US" sz="10399" dirty="0" err="1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ξιδέψουμε</a:t>
            </a:r>
            <a:r>
              <a:rPr lang="en-US" sz="10399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/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/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/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6578553" y="604188"/>
            <a:ext cx="5989934" cy="617519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>
          <a:xfrm>
            <a:off x="6379432" y="4489740"/>
            <a:ext cx="8486820" cy="5516433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>
            <a:off x="375003" y="3856301"/>
            <a:ext cx="6004429" cy="2574399"/>
          </a:xfrm>
          <a:custGeom>
            <a:avLst/>
            <a:gdLst/>
            <a:ahLst/>
            <a:cxnLst/>
            <a:rect l="l" t="t" r="r" b="b"/>
            <a:pathLst>
              <a:path w="6004429" h="2574399">
                <a:moveTo>
                  <a:pt x="0" y="0"/>
                </a:moveTo>
                <a:lnTo>
                  <a:pt x="6004429" y="0"/>
                </a:lnTo>
                <a:lnTo>
                  <a:pt x="6004429" y="2574398"/>
                </a:lnTo>
                <a:lnTo>
                  <a:pt x="0" y="257439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10" name="Freeform 10"/>
          <p:cNvSpPr/>
          <p:nvPr/>
        </p:nvSpPr>
        <p:spPr>
          <a:xfrm>
            <a:off x="12283571" y="3449149"/>
            <a:ext cx="6004429" cy="2574399"/>
          </a:xfrm>
          <a:custGeom>
            <a:avLst/>
            <a:gdLst/>
            <a:ahLst/>
            <a:cxnLst/>
            <a:rect l="l" t="t" r="r" b="b"/>
            <a:pathLst>
              <a:path w="6004429" h="2574399">
                <a:moveTo>
                  <a:pt x="0" y="0"/>
                </a:moveTo>
                <a:lnTo>
                  <a:pt x="6004429" y="0"/>
                </a:lnTo>
                <a:lnTo>
                  <a:pt x="6004429" y="2574399"/>
                </a:lnTo>
                <a:lnTo>
                  <a:pt x="0" y="25743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/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/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/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7" name="Freeform 7"/>
          <p:cNvSpPr/>
          <p:nvPr/>
        </p:nvSpPr>
        <p:spPr>
          <a:xfrm>
            <a:off x="5954260" y="2480715"/>
            <a:ext cx="12835788" cy="7476846"/>
          </a:xfrm>
          <a:custGeom>
            <a:avLst/>
            <a:gdLst/>
            <a:ahLst/>
            <a:cxnLst/>
            <a:rect l="l" t="t" r="r" b="b"/>
            <a:pathLst>
              <a:path w="12835788" h="7476846">
                <a:moveTo>
                  <a:pt x="0" y="0"/>
                </a:moveTo>
                <a:lnTo>
                  <a:pt x="12835788" y="0"/>
                </a:lnTo>
                <a:lnTo>
                  <a:pt x="12835788" y="7476846"/>
                </a:lnTo>
                <a:lnTo>
                  <a:pt x="0" y="747684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8" name="Freeform 8"/>
          <p:cNvSpPr/>
          <p:nvPr/>
        </p:nvSpPr>
        <p:spPr>
          <a:xfrm>
            <a:off x="751005" y="4453773"/>
            <a:ext cx="4269572" cy="4114800"/>
          </a:xfrm>
          <a:custGeom>
            <a:avLst/>
            <a:gdLst/>
            <a:ahLst/>
            <a:cxnLst/>
            <a:rect l="l" t="t" r="r" b="b"/>
            <a:pathLst>
              <a:path w="4269572" h="4114800">
                <a:moveTo>
                  <a:pt x="0" y="0"/>
                </a:moveTo>
                <a:lnTo>
                  <a:pt x="4269572" y="0"/>
                </a:lnTo>
                <a:lnTo>
                  <a:pt x="42695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9" name="Freeform 9"/>
          <p:cNvSpPr/>
          <p:nvPr/>
        </p:nvSpPr>
        <p:spPr>
          <a:xfrm>
            <a:off x="-861819" y="4675283"/>
            <a:ext cx="8240899" cy="5635447"/>
          </a:xfrm>
          <a:custGeom>
            <a:avLst/>
            <a:gdLst/>
            <a:ahLst/>
            <a:cxnLst/>
            <a:rect l="l" t="t" r="r" b="b"/>
            <a:pathLst>
              <a:path w="8240899" h="5635447">
                <a:moveTo>
                  <a:pt x="0" y="0"/>
                </a:moveTo>
                <a:lnTo>
                  <a:pt x="8240899" y="0"/>
                </a:lnTo>
                <a:lnTo>
                  <a:pt x="8240899" y="5635447"/>
                </a:lnTo>
                <a:lnTo>
                  <a:pt x="0" y="5635447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t="-8761"/>
            </a:stretch>
          </a:blipFill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TextBox 3"/>
          <p:cNvSpPr txBox="1"/>
          <p:nvPr/>
        </p:nvSpPr>
        <p:spPr>
          <a:xfrm>
            <a:off x="205546" y="1400829"/>
            <a:ext cx="18367136" cy="2051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90"/>
              </a:lnSpc>
            </a:pPr>
            <a:r>
              <a:rPr lang="en-US" sz="5707" dirty="0" err="1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Ζωγρ</a:t>
            </a:r>
            <a:r>
              <a:rPr lang="en-US" sz="57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αφίστε τι πρέπει να κάνουμε για να επιβιώσουμε;</a:t>
            </a:r>
            <a:endParaRPr lang="el-GR" sz="5707" dirty="0">
              <a:solidFill>
                <a:srgbClr val="423123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  <a:p>
            <a:pPr algn="l">
              <a:lnSpc>
                <a:spcPts val="7990"/>
              </a:lnSpc>
            </a:pPr>
            <a:r>
              <a:rPr lang="el-GR" sz="57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(Ομαδικό Φύλλο εργασίας)</a:t>
            </a:r>
            <a:endParaRPr lang="en-US" sz="5707" dirty="0">
              <a:solidFill>
                <a:srgbClr val="423123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</p:txBody>
      </p:sp>
      <p:sp>
        <p:nvSpPr>
          <p:cNvPr id="4" name="Freeform 4"/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grpSp>
        <p:nvGrpSpPr>
          <p:cNvPr id="6" name="Group 6"/>
          <p:cNvGrpSpPr/>
          <p:nvPr/>
        </p:nvGrpSpPr>
        <p:grpSpPr>
          <a:xfrm>
            <a:off x="876500" y="3513487"/>
            <a:ext cx="14987474" cy="6171479"/>
            <a:chOff x="0" y="0"/>
            <a:chExt cx="19983299" cy="8228639"/>
          </a:xfrm>
        </p:grpSpPr>
        <p:sp>
          <p:nvSpPr>
            <p:cNvPr id="7" name="Freeform 7"/>
            <p:cNvSpPr/>
            <p:nvPr/>
          </p:nvSpPr>
          <p:spPr>
            <a:xfrm>
              <a:off x="4679344" y="1067053"/>
              <a:ext cx="3761202" cy="2414008"/>
            </a:xfrm>
            <a:custGeom>
              <a:avLst/>
              <a:gdLst/>
              <a:ahLst/>
              <a:cxnLst/>
              <a:rect l="l" t="t" r="r" b="b"/>
              <a:pathLst>
                <a:path w="3761202" h="2414008">
                  <a:moveTo>
                    <a:pt x="0" y="0"/>
                  </a:moveTo>
                  <a:lnTo>
                    <a:pt x="3761202" y="0"/>
                  </a:lnTo>
                  <a:lnTo>
                    <a:pt x="3761202" y="2414008"/>
                  </a:lnTo>
                  <a:lnTo>
                    <a:pt x="0" y="24140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l-GR"/>
            </a:p>
          </p:txBody>
        </p:sp>
        <p:sp>
          <p:nvSpPr>
            <p:cNvPr id="8" name="Freeform 8"/>
            <p:cNvSpPr/>
            <p:nvPr/>
          </p:nvSpPr>
          <p:spPr>
            <a:xfrm>
              <a:off x="9342246" y="0"/>
              <a:ext cx="5355604" cy="3534699"/>
            </a:xfrm>
            <a:custGeom>
              <a:avLst/>
              <a:gdLst/>
              <a:ahLst/>
              <a:cxnLst/>
              <a:rect l="l" t="t" r="r" b="b"/>
              <a:pathLst>
                <a:path w="5355604" h="3534699">
                  <a:moveTo>
                    <a:pt x="0" y="0"/>
                  </a:moveTo>
                  <a:lnTo>
                    <a:pt x="5355604" y="0"/>
                  </a:lnTo>
                  <a:lnTo>
                    <a:pt x="5355604" y="3534699"/>
                  </a:lnTo>
                  <a:lnTo>
                    <a:pt x="0" y="35346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  <p:txBody>
            <a:bodyPr/>
            <a:lstStyle/>
            <a:p>
              <a:endParaRPr lang="el-GR"/>
            </a:p>
          </p:txBody>
        </p:sp>
        <p:sp>
          <p:nvSpPr>
            <p:cNvPr id="9" name="Freeform 9"/>
            <p:cNvSpPr/>
            <p:nvPr/>
          </p:nvSpPr>
          <p:spPr>
            <a:xfrm>
              <a:off x="5018076" y="4613235"/>
              <a:ext cx="3083738" cy="3580537"/>
            </a:xfrm>
            <a:custGeom>
              <a:avLst/>
              <a:gdLst/>
              <a:ahLst/>
              <a:cxnLst/>
              <a:rect l="l" t="t" r="r" b="b"/>
              <a:pathLst>
                <a:path w="3083738" h="3580537">
                  <a:moveTo>
                    <a:pt x="0" y="0"/>
                  </a:moveTo>
                  <a:lnTo>
                    <a:pt x="3083737" y="0"/>
                  </a:lnTo>
                  <a:lnTo>
                    <a:pt x="3083737" y="3580537"/>
                  </a:lnTo>
                  <a:lnTo>
                    <a:pt x="0" y="35805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  <p:txBody>
            <a:bodyPr/>
            <a:lstStyle/>
            <a:p>
              <a:endParaRPr lang="el-GR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10364142" y="4624966"/>
              <a:ext cx="4009650" cy="3603673"/>
            </a:xfrm>
            <a:custGeom>
              <a:avLst/>
              <a:gdLst/>
              <a:ahLst/>
              <a:cxnLst/>
              <a:rect l="l" t="t" r="r" b="b"/>
              <a:pathLst>
                <a:path w="4009650" h="3603673">
                  <a:moveTo>
                    <a:pt x="0" y="0"/>
                  </a:moveTo>
                  <a:lnTo>
                    <a:pt x="4009650" y="0"/>
                  </a:lnTo>
                  <a:lnTo>
                    <a:pt x="4009650" y="3603673"/>
                  </a:lnTo>
                  <a:lnTo>
                    <a:pt x="0" y="36036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l-GR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4775005"/>
              <a:ext cx="3777644" cy="3418767"/>
            </a:xfrm>
            <a:custGeom>
              <a:avLst/>
              <a:gdLst/>
              <a:ahLst/>
              <a:cxnLst/>
              <a:rect l="l" t="t" r="r" b="b"/>
              <a:pathLst>
                <a:path w="3777644" h="3418767">
                  <a:moveTo>
                    <a:pt x="0" y="0"/>
                  </a:moveTo>
                  <a:lnTo>
                    <a:pt x="3777644" y="0"/>
                  </a:lnTo>
                  <a:lnTo>
                    <a:pt x="3777644" y="3418767"/>
                  </a:lnTo>
                  <a:lnTo>
                    <a:pt x="0" y="34187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l-GR" dirty="0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16573668" y="4548114"/>
              <a:ext cx="2872850" cy="3492827"/>
            </a:xfrm>
            <a:custGeom>
              <a:avLst/>
              <a:gdLst/>
              <a:ahLst/>
              <a:cxnLst/>
              <a:rect l="l" t="t" r="r" b="b"/>
              <a:pathLst>
                <a:path w="2872850" h="3492827">
                  <a:moveTo>
                    <a:pt x="0" y="0"/>
                  </a:moveTo>
                  <a:lnTo>
                    <a:pt x="2872850" y="0"/>
                  </a:lnTo>
                  <a:lnTo>
                    <a:pt x="2872850" y="3492827"/>
                  </a:lnTo>
                  <a:lnTo>
                    <a:pt x="0" y="34928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l-GR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213059" y="0"/>
              <a:ext cx="3564585" cy="4548114"/>
            </a:xfrm>
            <a:custGeom>
              <a:avLst/>
              <a:gdLst/>
              <a:ahLst/>
              <a:cxnLst/>
              <a:rect l="l" t="t" r="r" b="b"/>
              <a:pathLst>
                <a:path w="3564585" h="4548114">
                  <a:moveTo>
                    <a:pt x="0" y="0"/>
                  </a:moveTo>
                  <a:lnTo>
                    <a:pt x="3564585" y="0"/>
                  </a:lnTo>
                  <a:lnTo>
                    <a:pt x="3564585" y="4548114"/>
                  </a:lnTo>
                  <a:lnTo>
                    <a:pt x="0" y="45481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l-GR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16036888" y="180250"/>
              <a:ext cx="3946411" cy="3354449"/>
            </a:xfrm>
            <a:custGeom>
              <a:avLst/>
              <a:gdLst/>
              <a:ahLst/>
              <a:cxnLst/>
              <a:rect l="l" t="t" r="r" b="b"/>
              <a:pathLst>
                <a:path w="3946411" h="3354449">
                  <a:moveTo>
                    <a:pt x="0" y="0"/>
                  </a:moveTo>
                  <a:lnTo>
                    <a:pt x="3946411" y="0"/>
                  </a:lnTo>
                  <a:lnTo>
                    <a:pt x="3946411" y="3354449"/>
                  </a:lnTo>
                  <a:lnTo>
                    <a:pt x="0" y="3354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/>
              <a:stretch>
                <a:fillRect/>
              </a:stretch>
            </a:blipFill>
          </p:spPr>
          <p:txBody>
            <a:bodyPr/>
            <a:lstStyle/>
            <a:p>
              <a:endParaRPr lang="el-GR"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885195" y="502116"/>
            <a:ext cx="1957557" cy="2071489"/>
          </a:xfrm>
          <a:custGeom>
            <a:avLst/>
            <a:gdLst/>
            <a:ahLst/>
            <a:cxnLst/>
            <a:rect l="l" t="t" r="r" b="b"/>
            <a:pathLst>
              <a:path w="1957557" h="2071489">
                <a:moveTo>
                  <a:pt x="0" y="0"/>
                </a:moveTo>
                <a:lnTo>
                  <a:pt x="1957557" y="0"/>
                </a:lnTo>
                <a:lnTo>
                  <a:pt x="1957557" y="2071489"/>
                </a:lnTo>
                <a:lnTo>
                  <a:pt x="0" y="2071489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2024980" y="-1104900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TextBox 3"/>
          <p:cNvSpPr txBox="1"/>
          <p:nvPr/>
        </p:nvSpPr>
        <p:spPr>
          <a:xfrm>
            <a:off x="304800" y="1979479"/>
            <a:ext cx="18367136" cy="61555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90"/>
              </a:lnSpc>
            </a:pPr>
            <a:r>
              <a:rPr lang="el-GR" sz="57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Τ</a:t>
            </a:r>
            <a:r>
              <a:rPr lang="en-US" sz="57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ι πρέπει να κάνουμε για να επιβιώσουμε;</a:t>
            </a:r>
            <a:endParaRPr lang="el-GR" sz="5707" dirty="0">
              <a:solidFill>
                <a:srgbClr val="423123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  <a:p>
            <a:pPr algn="l">
              <a:lnSpc>
                <a:spcPts val="7990"/>
              </a:lnSpc>
            </a:pPr>
            <a:endParaRPr lang="el-GR" sz="5707" dirty="0">
              <a:solidFill>
                <a:srgbClr val="423123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  <a:p>
            <a:pPr algn="l">
              <a:lnSpc>
                <a:spcPts val="7990"/>
              </a:lnSpc>
            </a:pPr>
            <a:r>
              <a:rPr lang="el-GR" sz="57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Καταιγισμός ιδεών! </a:t>
            </a:r>
          </a:p>
          <a:p>
            <a:pPr marL="857250" indent="-857250" algn="l">
              <a:lnSpc>
                <a:spcPts val="7990"/>
              </a:lnSpc>
              <a:buFont typeface="Arial" panose="020B0604020202020204" pitchFamily="34" charset="0"/>
              <a:buChar char="•"/>
            </a:pPr>
            <a:r>
              <a:rPr lang="el-GR" sz="5707" dirty="0" err="1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Ολοι</a:t>
            </a:r>
            <a:r>
              <a:rPr lang="el-GR" sz="57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 οι μαθητές/τριες αναφέρουν από μία λέξη.</a:t>
            </a:r>
          </a:p>
          <a:p>
            <a:pPr marL="857250" indent="-857250" algn="l">
              <a:lnSpc>
                <a:spcPts val="7990"/>
              </a:lnSpc>
              <a:buFont typeface="Arial" panose="020B0604020202020204" pitchFamily="34" charset="0"/>
              <a:buChar char="•"/>
            </a:pPr>
            <a:r>
              <a:rPr lang="el-GR" sz="57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Καταγράφονται στον πίνακα οι λέξεις</a:t>
            </a:r>
          </a:p>
          <a:p>
            <a:pPr marL="857250" indent="-857250" algn="l">
              <a:lnSpc>
                <a:spcPts val="7990"/>
              </a:lnSpc>
              <a:buFont typeface="Arial" panose="020B0604020202020204" pitchFamily="34" charset="0"/>
              <a:buChar char="•"/>
            </a:pPr>
            <a:r>
              <a:rPr lang="el-GR" sz="57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Ομαδοποιούνται με βάση τα «βασικά ερωτήματα»</a:t>
            </a:r>
          </a:p>
        </p:txBody>
      </p:sp>
      <p:sp>
        <p:nvSpPr>
          <p:cNvPr id="4" name="Freeform 4"/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15" name="Freeform 15"/>
          <p:cNvSpPr/>
          <p:nvPr/>
        </p:nvSpPr>
        <p:spPr>
          <a:xfrm>
            <a:off x="14885195" y="502116"/>
            <a:ext cx="1957557" cy="2071489"/>
          </a:xfrm>
          <a:custGeom>
            <a:avLst/>
            <a:gdLst/>
            <a:ahLst/>
            <a:cxnLst/>
            <a:rect l="l" t="t" r="r" b="b"/>
            <a:pathLst>
              <a:path w="1957557" h="2071489">
                <a:moveTo>
                  <a:pt x="0" y="0"/>
                </a:moveTo>
                <a:lnTo>
                  <a:pt x="1957557" y="0"/>
                </a:lnTo>
                <a:lnTo>
                  <a:pt x="1957557" y="2071489"/>
                </a:lnTo>
                <a:lnTo>
                  <a:pt x="0" y="207148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958037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69D60-3545-7018-0C5C-CAA51D992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E497751-7329-531E-2792-8A9C568ED021}"/>
              </a:ext>
            </a:extLst>
          </p:cNvPr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99432969-F3E1-601D-2114-AA53E1A5B278}"/>
              </a:ext>
            </a:extLst>
          </p:cNvPr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F70C828C-7305-8AE3-5F4B-5B5505E8FC2F}"/>
              </a:ext>
            </a:extLst>
          </p:cNvPr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6C937FF5-33A7-FEF4-DB2D-F9AF28424BED}"/>
              </a:ext>
            </a:extLst>
          </p:cNvPr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4CC1F827-4CF1-9052-D695-33D72FB3AE31}"/>
              </a:ext>
            </a:extLst>
          </p:cNvPr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3744AE20-0C0C-CFD5-67C7-8C81507DC665}"/>
              </a:ext>
            </a:extLst>
          </p:cNvPr>
          <p:cNvSpPr txBox="1"/>
          <p:nvPr/>
        </p:nvSpPr>
        <p:spPr>
          <a:xfrm>
            <a:off x="2018449" y="2929164"/>
            <a:ext cx="14794125" cy="1218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30"/>
              </a:lnSpc>
            </a:pPr>
            <a:r>
              <a:rPr lang="el-GR" sz="68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Ας απαντήσουμε ερωτήσεις!</a:t>
            </a:r>
            <a:endParaRPr lang="en-US" sz="6807" dirty="0">
              <a:solidFill>
                <a:srgbClr val="423123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</p:txBody>
      </p:sp>
      <p:pic>
        <p:nvPicPr>
          <p:cNvPr id="10" name="Picture 9" descr="A red quiz sign with lights&#10;&#10;AI-generated content may be incorrect.">
            <a:extLst>
              <a:ext uri="{FF2B5EF4-FFF2-40B4-BE49-F238E27FC236}">
                <a16:creationId xmlns:a16="http://schemas.microsoft.com/office/drawing/2014/main" id="{518B9B8E-B128-BE04-7E2D-F86197286B9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4308145"/>
            <a:ext cx="5791200" cy="372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45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594AC-188C-728C-C259-7EBC78BB41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43BA015-D9DD-A388-51D6-A3FBFB65BE5C}"/>
              </a:ext>
            </a:extLst>
          </p:cNvPr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B6FDAC70-40CD-9BB9-0524-B7BC02DA9373}"/>
              </a:ext>
            </a:extLst>
          </p:cNvPr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F93DE639-3A0D-A140-C185-18F691C4FED0}"/>
              </a:ext>
            </a:extLst>
          </p:cNvPr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A27240E3-88C6-FCD6-B031-0B6A1D8D9CFB}"/>
              </a:ext>
            </a:extLst>
          </p:cNvPr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CD3967C1-72B2-6360-4D6A-1B9217972687}"/>
              </a:ext>
            </a:extLst>
          </p:cNvPr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BAABCBA-2262-F4C7-8D8C-4D9636A4FFF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600" y="1459630"/>
            <a:ext cx="9297698" cy="64493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4ADDFDA-565A-41CA-F621-280F8E7778A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72600" y="1431766"/>
            <a:ext cx="8763000" cy="623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339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9AA39E-D852-A547-C78F-2B357BBA1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E917192-2B6C-CEFD-A780-0EC586FFED2F}"/>
              </a:ext>
            </a:extLst>
          </p:cNvPr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6F175AB6-3BAF-D290-B0DA-36EFE1FDD00D}"/>
              </a:ext>
            </a:extLst>
          </p:cNvPr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0FE3D9F1-FDA7-B32D-07A1-E26EE24FC947}"/>
              </a:ext>
            </a:extLst>
          </p:cNvPr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1B171B8B-F2CF-5C73-2474-5229D188A10B}"/>
              </a:ext>
            </a:extLst>
          </p:cNvPr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73DD0CB5-24FC-2447-93E1-542B7561FD55}"/>
              </a:ext>
            </a:extLst>
          </p:cNvPr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84C08F-5CA6-F055-A97F-AC9EF7688E2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7486" y="1199493"/>
            <a:ext cx="9050013" cy="63159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38A28F-FA57-5900-271B-BFBACC79307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180394" y="1176178"/>
            <a:ext cx="8964276" cy="629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37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492990-4F21-21B1-6828-EE5614C65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822E5B0-DBD4-E103-3DD7-8046A21534D4}"/>
              </a:ext>
            </a:extLst>
          </p:cNvPr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5C678207-523F-2829-C7BC-330A0B591BAF}"/>
              </a:ext>
            </a:extLst>
          </p:cNvPr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EFD0A2AE-55F3-B1E4-F0FF-643D4635E8BF}"/>
              </a:ext>
            </a:extLst>
          </p:cNvPr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0CB2BCF0-9965-2013-FDE9-B46D03B63284}"/>
              </a:ext>
            </a:extLst>
          </p:cNvPr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5C59FD09-4817-3858-50AC-3424E1985B9E}"/>
              </a:ext>
            </a:extLst>
          </p:cNvPr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3D9338B-D6FC-1D04-DB6E-45723205366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64883" y="2371103"/>
            <a:ext cx="9021434" cy="6420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246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31000-0265-669F-76B4-50146856FB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FD3E0BC-FC27-BC92-23A2-09A4616BF05E}"/>
              </a:ext>
            </a:extLst>
          </p:cNvPr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21913D2C-41D3-F770-CD3F-0DDB41096C21}"/>
              </a:ext>
            </a:extLst>
          </p:cNvPr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FDA92DF6-F4DF-BAF0-45F7-75D85A887AFD}"/>
              </a:ext>
            </a:extLst>
          </p:cNvPr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F2BDC1F7-41B1-91DE-BC7C-A4F2388805DC}"/>
              </a:ext>
            </a:extLst>
          </p:cNvPr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E768AC66-8608-7AB1-7721-9DFF997B966A}"/>
              </a:ext>
            </a:extLst>
          </p:cNvPr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B3697BE2-765C-6FD8-0835-73D46A27C80D}"/>
              </a:ext>
            </a:extLst>
          </p:cNvPr>
          <p:cNvSpPr/>
          <p:nvPr/>
        </p:nvSpPr>
        <p:spPr>
          <a:xfrm>
            <a:off x="5638800" y="5120185"/>
            <a:ext cx="5529549" cy="3373678"/>
          </a:xfrm>
          <a:custGeom>
            <a:avLst/>
            <a:gdLst/>
            <a:ahLst/>
            <a:cxnLst/>
            <a:rect l="l" t="t" r="r" b="b"/>
            <a:pathLst>
              <a:path w="9937117" h="4101319">
                <a:moveTo>
                  <a:pt x="0" y="0"/>
                </a:moveTo>
                <a:lnTo>
                  <a:pt x="9937117" y="0"/>
                </a:lnTo>
                <a:lnTo>
                  <a:pt x="9937117" y="4101320"/>
                </a:lnTo>
                <a:lnTo>
                  <a:pt x="0" y="41013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35883530-495C-71F5-64E5-FC2A01638ECC}"/>
              </a:ext>
            </a:extLst>
          </p:cNvPr>
          <p:cNvSpPr txBox="1"/>
          <p:nvPr/>
        </p:nvSpPr>
        <p:spPr>
          <a:xfrm>
            <a:off x="2018449" y="2929164"/>
            <a:ext cx="14794125" cy="1218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30"/>
              </a:lnSpc>
            </a:pPr>
            <a:r>
              <a:rPr lang="el-GR" sz="68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Τι </a:t>
            </a:r>
            <a:r>
              <a:rPr lang="en-US" sz="68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θα </a:t>
            </a:r>
            <a:r>
              <a:rPr lang="el-GR" sz="68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τα </a:t>
            </a:r>
            <a:r>
              <a:rPr lang="el-GR" sz="6807" dirty="0" err="1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παράξουμε</a:t>
            </a:r>
            <a:r>
              <a:rPr lang="en-US" sz="68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424212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00C835-B367-82E4-8D58-4147AA9F8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BBE30D5-0DDB-CD79-AD6C-0644903703D6}"/>
              </a:ext>
            </a:extLst>
          </p:cNvPr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09395531-8773-91F3-A9C4-A3DFB3BB25AC}"/>
              </a:ext>
            </a:extLst>
          </p:cNvPr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F2CB38EF-2980-E5B2-D9EA-1BE6E5803ABC}"/>
              </a:ext>
            </a:extLst>
          </p:cNvPr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238761A2-D4B2-56CF-A642-7015ACE5C850}"/>
              </a:ext>
            </a:extLst>
          </p:cNvPr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494F3654-B8B5-5474-EC5B-3AAD5471B52C}"/>
              </a:ext>
            </a:extLst>
          </p:cNvPr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FB9C284E-0811-BDFC-D39A-5A97A85ADB5C}"/>
              </a:ext>
            </a:extLst>
          </p:cNvPr>
          <p:cNvSpPr/>
          <p:nvPr/>
        </p:nvSpPr>
        <p:spPr>
          <a:xfrm>
            <a:off x="5861508" y="5964798"/>
            <a:ext cx="6564983" cy="2412378"/>
          </a:xfrm>
          <a:custGeom>
            <a:avLst/>
            <a:gdLst/>
            <a:ahLst/>
            <a:cxnLst/>
            <a:rect l="l" t="t" r="r" b="b"/>
            <a:pathLst>
              <a:path w="9937117" h="4101319">
                <a:moveTo>
                  <a:pt x="0" y="0"/>
                </a:moveTo>
                <a:lnTo>
                  <a:pt x="9937117" y="0"/>
                </a:lnTo>
                <a:lnTo>
                  <a:pt x="9937117" y="4101320"/>
                </a:lnTo>
                <a:lnTo>
                  <a:pt x="0" y="41013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D7DD004F-C985-DE9D-6FCA-D10DCDC12665}"/>
              </a:ext>
            </a:extLst>
          </p:cNvPr>
          <p:cNvSpPr txBox="1"/>
          <p:nvPr/>
        </p:nvSpPr>
        <p:spPr>
          <a:xfrm>
            <a:off x="2018449" y="2929164"/>
            <a:ext cx="14794125" cy="1218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30"/>
              </a:lnSpc>
            </a:pPr>
            <a:r>
              <a:rPr lang="en-US" sz="6807" dirty="0" err="1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Πως</a:t>
            </a:r>
            <a:r>
              <a:rPr lang="en-US" sz="68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 θα </a:t>
            </a:r>
            <a:r>
              <a:rPr lang="el-GR" sz="68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τα </a:t>
            </a:r>
            <a:r>
              <a:rPr lang="el-GR" sz="6807" dirty="0" err="1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παράξουμε</a:t>
            </a:r>
            <a:r>
              <a:rPr lang="en-US" sz="6807" dirty="0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;</a:t>
            </a:r>
          </a:p>
        </p:txBody>
      </p:sp>
      <p:sp>
        <p:nvSpPr>
          <p:cNvPr id="9" name="Freeform 11">
            <a:extLst>
              <a:ext uri="{FF2B5EF4-FFF2-40B4-BE49-F238E27FC236}">
                <a16:creationId xmlns:a16="http://schemas.microsoft.com/office/drawing/2014/main" id="{B1C439B5-58C8-2AA1-D04C-300598058D27}"/>
              </a:ext>
            </a:extLst>
          </p:cNvPr>
          <p:cNvSpPr/>
          <p:nvPr/>
        </p:nvSpPr>
        <p:spPr>
          <a:xfrm>
            <a:off x="3047609" y="4441936"/>
            <a:ext cx="2833233" cy="2564075"/>
          </a:xfrm>
          <a:custGeom>
            <a:avLst/>
            <a:gdLst/>
            <a:ahLst/>
            <a:cxnLst/>
            <a:rect l="l" t="t" r="r" b="b"/>
            <a:pathLst>
              <a:path w="3777644" h="3418767">
                <a:moveTo>
                  <a:pt x="0" y="0"/>
                </a:moveTo>
                <a:lnTo>
                  <a:pt x="3777644" y="0"/>
                </a:lnTo>
                <a:lnTo>
                  <a:pt x="3777644" y="3418767"/>
                </a:lnTo>
                <a:lnTo>
                  <a:pt x="0" y="341876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829989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27971" y="7006011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0" y="0"/>
                </a:moveTo>
                <a:lnTo>
                  <a:pt x="7415792" y="0"/>
                </a:lnTo>
                <a:lnTo>
                  <a:pt x="7415792" y="5357910"/>
                </a:lnTo>
                <a:lnTo>
                  <a:pt x="0" y="5357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/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/>
          <p:cNvSpPr/>
          <p:nvPr/>
        </p:nvSpPr>
        <p:spPr>
          <a:xfrm rot="678209" flipH="1">
            <a:off x="16611715" y="9235841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1891278" y="0"/>
                </a:moveTo>
                <a:lnTo>
                  <a:pt x="0" y="0"/>
                </a:lnTo>
                <a:lnTo>
                  <a:pt x="0" y="898250"/>
                </a:lnTo>
                <a:lnTo>
                  <a:pt x="1891278" y="898250"/>
                </a:lnTo>
                <a:lnTo>
                  <a:pt x="189127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 rot="-971519">
            <a:off x="14590442" y="833070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1"/>
                </a:lnTo>
                <a:lnTo>
                  <a:pt x="0" y="17517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/>
          <p:cNvSpPr/>
          <p:nvPr/>
        </p:nvSpPr>
        <p:spPr>
          <a:xfrm>
            <a:off x="-369656" y="-2590231"/>
            <a:ext cx="4299162" cy="4299162"/>
          </a:xfrm>
          <a:custGeom>
            <a:avLst/>
            <a:gdLst/>
            <a:ahLst/>
            <a:cxnLst/>
            <a:rect l="l" t="t" r="r" b="b"/>
            <a:pathLst>
              <a:path w="4299162" h="4299162">
                <a:moveTo>
                  <a:pt x="0" y="0"/>
                </a:moveTo>
                <a:lnTo>
                  <a:pt x="4299162" y="0"/>
                </a:lnTo>
                <a:lnTo>
                  <a:pt x="4299162" y="4299162"/>
                </a:lnTo>
                <a:lnTo>
                  <a:pt x="0" y="4299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7" name="Freeform 7"/>
          <p:cNvSpPr/>
          <p:nvPr/>
        </p:nvSpPr>
        <p:spPr>
          <a:xfrm>
            <a:off x="3505200" y="4662595"/>
            <a:ext cx="9937117" cy="4101319"/>
          </a:xfrm>
          <a:custGeom>
            <a:avLst/>
            <a:gdLst/>
            <a:ahLst/>
            <a:cxnLst/>
            <a:rect l="l" t="t" r="r" b="b"/>
            <a:pathLst>
              <a:path w="9937117" h="4101319">
                <a:moveTo>
                  <a:pt x="0" y="0"/>
                </a:moveTo>
                <a:lnTo>
                  <a:pt x="9937117" y="0"/>
                </a:lnTo>
                <a:lnTo>
                  <a:pt x="9937117" y="4101320"/>
                </a:lnTo>
                <a:lnTo>
                  <a:pt x="0" y="41013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8" name="TextBox 8"/>
          <p:cNvSpPr txBox="1"/>
          <p:nvPr/>
        </p:nvSpPr>
        <p:spPr>
          <a:xfrm>
            <a:off x="2018449" y="2929164"/>
            <a:ext cx="14794125" cy="1160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30"/>
              </a:lnSpc>
            </a:pPr>
            <a:r>
              <a:rPr lang="en-US" sz="6807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Πως θα μοιράσουμε αυτά που παράγουμε;</a:t>
            </a:r>
          </a:p>
        </p:txBody>
      </p: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3DBB427-EBC3-9745-D8C3-0F70D514C8FF}"/>
                  </a:ext>
                </a:extLst>
              </p14:cNvPr>
              <p14:cNvContentPartPr/>
              <p14:nvPr/>
            </p14:nvContentPartPr>
            <p14:xfrm>
              <a:off x="5754364" y="4448740"/>
              <a:ext cx="676800" cy="41504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3DBB427-EBC3-9745-D8C3-0F70D514C8F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745724" y="4440100"/>
                <a:ext cx="694440" cy="416808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Group 11">
            <a:extLst>
              <a:ext uri="{FF2B5EF4-FFF2-40B4-BE49-F238E27FC236}">
                <a16:creationId xmlns:a16="http://schemas.microsoft.com/office/drawing/2014/main" id="{78F991CF-91EF-4093-719F-EBE7EC9FE481}"/>
              </a:ext>
            </a:extLst>
          </p:cNvPr>
          <p:cNvGrpSpPr/>
          <p:nvPr/>
        </p:nvGrpSpPr>
        <p:grpSpPr>
          <a:xfrm>
            <a:off x="8938204" y="4612900"/>
            <a:ext cx="2935800" cy="4777560"/>
            <a:chOff x="8938204" y="4612900"/>
            <a:chExt cx="2935800" cy="477756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6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EF3B85A0-6D3C-6FD7-AD0C-E0D0262224ED}"/>
                    </a:ext>
                  </a:extLst>
                </p14:cNvPr>
                <p14:cNvContentPartPr/>
                <p14:nvPr/>
              </p14:nvContentPartPr>
              <p14:xfrm>
                <a:off x="8938204" y="4612900"/>
                <a:ext cx="833760" cy="477432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EF3B85A0-6D3C-6FD7-AD0C-E0D0262224ED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8929204" y="4603900"/>
                  <a:ext cx="851400" cy="479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8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D9F3CD74-EABE-9D7E-192B-AC897FA1E4CF}"/>
                    </a:ext>
                  </a:extLst>
                </p14:cNvPr>
                <p14:cNvContentPartPr/>
                <p14:nvPr/>
              </p14:nvContentPartPr>
              <p14:xfrm>
                <a:off x="10667284" y="5295460"/>
                <a:ext cx="1206720" cy="409500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D9F3CD74-EABE-9D7E-192B-AC897FA1E4CF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0658284" y="5286460"/>
                  <a:ext cx="1224360" cy="4112640"/>
                </a:xfrm>
                <a:prstGeom prst="rect">
                  <a:avLst/>
                </a:prstGeom>
              </p:spPr>
            </p:pic>
          </mc:Fallback>
        </mc:AlternateContent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418748"/>
            <a:ext cx="12260187" cy="17084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27"/>
              </a:lnSpc>
            </a:pPr>
            <a:r>
              <a:rPr lang="en-US" sz="6399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ΒΑΣΙΚΑ ΕΡΩΤΗΜΑΤΑ ΠΟΥ ΠΡΕΠΕΙ ΝΑ ΑΠΑΝΤΗΣΟΥΜΕ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532021" y="3637973"/>
            <a:ext cx="8604584" cy="39968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46"/>
              </a:lnSpc>
            </a:pPr>
            <a:r>
              <a:rPr lang="en-US" sz="5076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Τι θα παράξουμε;</a:t>
            </a:r>
          </a:p>
          <a:p>
            <a:pPr algn="l">
              <a:lnSpc>
                <a:spcPts val="6346"/>
              </a:lnSpc>
            </a:pPr>
            <a:endParaRPr lang="en-US" sz="5076">
              <a:solidFill>
                <a:srgbClr val="423123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  <a:p>
            <a:pPr algn="l">
              <a:lnSpc>
                <a:spcPts val="6346"/>
              </a:lnSpc>
            </a:pPr>
            <a:r>
              <a:rPr lang="en-US" sz="5076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Πώς θα τα παράξουμε;</a:t>
            </a:r>
          </a:p>
          <a:p>
            <a:pPr algn="l">
              <a:lnSpc>
                <a:spcPts val="6346"/>
              </a:lnSpc>
            </a:pPr>
            <a:endParaRPr lang="en-US" sz="5076">
              <a:solidFill>
                <a:srgbClr val="423123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  <a:p>
            <a:pPr algn="l">
              <a:lnSpc>
                <a:spcPts val="6346"/>
              </a:lnSpc>
            </a:pPr>
            <a:r>
              <a:rPr lang="en-US" sz="5076">
                <a:solidFill>
                  <a:srgbClr val="423123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Πώς θα τα μοιράσουμε;</a:t>
            </a:r>
          </a:p>
        </p:txBody>
      </p:sp>
      <p:sp>
        <p:nvSpPr>
          <p:cNvPr id="4" name="Freeform 4"/>
          <p:cNvSpPr/>
          <p:nvPr/>
        </p:nvSpPr>
        <p:spPr>
          <a:xfrm>
            <a:off x="0" y="778134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0" y="0"/>
                </a:moveTo>
                <a:lnTo>
                  <a:pt x="16269551" y="0"/>
                </a:lnTo>
                <a:lnTo>
                  <a:pt x="16269551" y="3503441"/>
                </a:lnTo>
                <a:lnTo>
                  <a:pt x="0" y="35034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 flipH="1" flipV="1">
            <a:off x="12980232" y="-2230759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7415792" y="5357910"/>
                </a:moveTo>
                <a:lnTo>
                  <a:pt x="0" y="5357910"/>
                </a:lnTo>
                <a:lnTo>
                  <a:pt x="0" y="0"/>
                </a:lnTo>
                <a:lnTo>
                  <a:pt x="7415792" y="0"/>
                </a:lnTo>
                <a:lnTo>
                  <a:pt x="7415792" y="535791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/>
          <p:cNvSpPr/>
          <p:nvPr/>
        </p:nvSpPr>
        <p:spPr>
          <a:xfrm rot="460240">
            <a:off x="44961" y="-929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0" y="0"/>
                </a:moveTo>
                <a:lnTo>
                  <a:pt x="1891278" y="0"/>
                </a:lnTo>
                <a:lnTo>
                  <a:pt x="1891278" y="898251"/>
                </a:lnTo>
                <a:lnTo>
                  <a:pt x="0" y="8982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7" name="Freeform 7"/>
          <p:cNvSpPr/>
          <p:nvPr/>
        </p:nvSpPr>
        <p:spPr>
          <a:xfrm rot="1274199">
            <a:off x="15259296" y="795854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0"/>
                </a:lnTo>
                <a:lnTo>
                  <a:pt x="0" y="17517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8" name="Freeform 8"/>
          <p:cNvSpPr/>
          <p:nvPr/>
        </p:nvSpPr>
        <p:spPr>
          <a:xfrm>
            <a:off x="11433484" y="3666548"/>
            <a:ext cx="4472609" cy="4114800"/>
          </a:xfrm>
          <a:custGeom>
            <a:avLst/>
            <a:gdLst/>
            <a:ahLst/>
            <a:cxnLst/>
            <a:rect l="l" t="t" r="r" b="b"/>
            <a:pathLst>
              <a:path w="4472609" h="4114800">
                <a:moveTo>
                  <a:pt x="0" y="0"/>
                </a:moveTo>
                <a:lnTo>
                  <a:pt x="4472609" y="0"/>
                </a:lnTo>
                <a:lnTo>
                  <a:pt x="44726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7D20B26-FD87-FB0D-2148-F8FCA2F2FB73}"/>
                  </a:ext>
                </a:extLst>
              </p14:cNvPr>
              <p14:cNvContentPartPr/>
              <p14:nvPr/>
            </p14:nvContentPartPr>
            <p14:xfrm>
              <a:off x="3357183" y="6741451"/>
              <a:ext cx="360" cy="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7D20B26-FD87-FB0D-2148-F8FCA2F2FB73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348183" y="6732811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439347D-591C-ADD2-C9A7-941B4414CB2E}"/>
                  </a:ext>
                </a:extLst>
              </p14:cNvPr>
              <p14:cNvContentPartPr/>
              <p14:nvPr/>
            </p14:nvContentPartPr>
            <p14:xfrm>
              <a:off x="6796623" y="7151131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439347D-591C-ADD2-C9A7-941B4414CB2E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787623" y="7142491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F6720AB-544A-CEBC-2DD1-FCB118ECBC97}"/>
                  </a:ext>
                </a:extLst>
              </p14:cNvPr>
              <p14:cNvContentPartPr/>
              <p14:nvPr/>
            </p14:nvContentPartPr>
            <p14:xfrm>
              <a:off x="2210943" y="3520891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F6720AB-544A-CEBC-2DD1-FCB118ECBC97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202303" y="3511891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07672" y="1493278"/>
            <a:ext cx="12260187" cy="879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27"/>
              </a:lnSpc>
            </a:pPr>
            <a:r>
              <a:rPr lang="en-US" sz="6399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ΒΑΛΤΕ ΦΑΝΤΑΣΙΑ</a:t>
            </a:r>
          </a:p>
        </p:txBody>
      </p:sp>
      <p:sp>
        <p:nvSpPr>
          <p:cNvPr id="3" name="Freeform 3"/>
          <p:cNvSpPr/>
          <p:nvPr/>
        </p:nvSpPr>
        <p:spPr>
          <a:xfrm flipH="1" flipV="1">
            <a:off x="12980232" y="-2230759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7415792" y="5357910"/>
                </a:moveTo>
                <a:lnTo>
                  <a:pt x="0" y="5357910"/>
                </a:lnTo>
                <a:lnTo>
                  <a:pt x="0" y="0"/>
                </a:lnTo>
                <a:lnTo>
                  <a:pt x="7415792" y="0"/>
                </a:lnTo>
                <a:lnTo>
                  <a:pt x="7415792" y="535791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/>
          <p:cNvSpPr/>
          <p:nvPr/>
        </p:nvSpPr>
        <p:spPr>
          <a:xfrm rot="460240">
            <a:off x="44961" y="-929"/>
            <a:ext cx="1891278" cy="898250"/>
          </a:xfrm>
          <a:custGeom>
            <a:avLst/>
            <a:gdLst/>
            <a:ahLst/>
            <a:cxnLst/>
            <a:rect l="l" t="t" r="r" b="b"/>
            <a:pathLst>
              <a:path w="1891278" h="898250">
                <a:moveTo>
                  <a:pt x="0" y="0"/>
                </a:moveTo>
                <a:lnTo>
                  <a:pt x="1891278" y="0"/>
                </a:lnTo>
                <a:lnTo>
                  <a:pt x="1891278" y="898251"/>
                </a:lnTo>
                <a:lnTo>
                  <a:pt x="0" y="8982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 rot="1274199">
            <a:off x="15259296" y="795854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3" y="0"/>
                </a:lnTo>
                <a:lnTo>
                  <a:pt x="1741893" y="1751720"/>
                </a:lnTo>
                <a:lnTo>
                  <a:pt x="0" y="1751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/>
          <p:cNvSpPr/>
          <p:nvPr/>
        </p:nvSpPr>
        <p:spPr>
          <a:xfrm>
            <a:off x="703053" y="4414826"/>
            <a:ext cx="3661537" cy="2672922"/>
          </a:xfrm>
          <a:custGeom>
            <a:avLst/>
            <a:gdLst/>
            <a:ahLst/>
            <a:cxnLst/>
            <a:rect l="l" t="t" r="r" b="b"/>
            <a:pathLst>
              <a:path w="3661537" h="2672922">
                <a:moveTo>
                  <a:pt x="0" y="0"/>
                </a:moveTo>
                <a:lnTo>
                  <a:pt x="3661536" y="0"/>
                </a:lnTo>
                <a:lnTo>
                  <a:pt x="3661536" y="2672922"/>
                </a:lnTo>
                <a:lnTo>
                  <a:pt x="0" y="26729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7" name="Freeform 7"/>
          <p:cNvSpPr/>
          <p:nvPr/>
        </p:nvSpPr>
        <p:spPr>
          <a:xfrm>
            <a:off x="6607343" y="5143500"/>
            <a:ext cx="3957513" cy="1479121"/>
          </a:xfrm>
          <a:custGeom>
            <a:avLst/>
            <a:gdLst/>
            <a:ahLst/>
            <a:cxnLst/>
            <a:rect l="l" t="t" r="r" b="b"/>
            <a:pathLst>
              <a:path w="3957513" h="1479121">
                <a:moveTo>
                  <a:pt x="0" y="0"/>
                </a:moveTo>
                <a:lnTo>
                  <a:pt x="3957513" y="0"/>
                </a:lnTo>
                <a:lnTo>
                  <a:pt x="3957513" y="1479121"/>
                </a:lnTo>
                <a:lnTo>
                  <a:pt x="0" y="147912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8" name="Freeform 8"/>
          <p:cNvSpPr/>
          <p:nvPr/>
        </p:nvSpPr>
        <p:spPr>
          <a:xfrm>
            <a:off x="12400803" y="3764205"/>
            <a:ext cx="4119950" cy="4114800"/>
          </a:xfrm>
          <a:custGeom>
            <a:avLst/>
            <a:gdLst/>
            <a:ahLst/>
            <a:cxnLst/>
            <a:rect l="l" t="t" r="r" b="b"/>
            <a:pathLst>
              <a:path w="4119950" h="4114800">
                <a:moveTo>
                  <a:pt x="0" y="0"/>
                </a:moveTo>
                <a:lnTo>
                  <a:pt x="4119950" y="0"/>
                </a:lnTo>
                <a:lnTo>
                  <a:pt x="41199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9" name="TextBox 9"/>
          <p:cNvSpPr txBox="1"/>
          <p:nvPr/>
        </p:nvSpPr>
        <p:spPr>
          <a:xfrm>
            <a:off x="12980232" y="8488605"/>
            <a:ext cx="4635818" cy="7964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46"/>
              </a:lnSpc>
              <a:spcBef>
                <a:spcPct val="0"/>
              </a:spcBef>
            </a:pPr>
            <a:r>
              <a:rPr lang="en-US" sz="5076">
                <a:solidFill>
                  <a:srgbClr val="4B6F68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7,9 δισεκατομμύρια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337765" y="8104674"/>
            <a:ext cx="2911316" cy="7964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46"/>
              </a:lnSpc>
              <a:spcBef>
                <a:spcPct val="0"/>
              </a:spcBef>
            </a:pPr>
            <a:r>
              <a:rPr lang="en-US" sz="5076">
                <a:solidFill>
                  <a:srgbClr val="4B6F68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600 χιλιάδες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934000" y="8461863"/>
            <a:ext cx="580600" cy="8079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346"/>
              </a:lnSpc>
              <a:spcBef>
                <a:spcPct val="0"/>
              </a:spcBef>
            </a:pPr>
            <a:r>
              <a:rPr lang="el-GR" sz="5076" dirty="0">
                <a:solidFill>
                  <a:srgbClr val="4B6F68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22</a:t>
            </a:r>
            <a:endParaRPr lang="en-US" sz="5076" dirty="0">
              <a:solidFill>
                <a:srgbClr val="4B6F68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50925" y="296904"/>
            <a:ext cx="17169555" cy="9693192"/>
          </a:xfrm>
          <a:custGeom>
            <a:avLst/>
            <a:gdLst/>
            <a:ahLst/>
            <a:cxnLst/>
            <a:rect l="l" t="t" r="r" b="b"/>
            <a:pathLst>
              <a:path w="17169555" h="9693192">
                <a:moveTo>
                  <a:pt x="0" y="0"/>
                </a:moveTo>
                <a:lnTo>
                  <a:pt x="17169555" y="0"/>
                </a:lnTo>
                <a:lnTo>
                  <a:pt x="17169555" y="9693192"/>
                </a:lnTo>
                <a:lnTo>
                  <a:pt x="0" y="96931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3" name="TextBox 3"/>
          <p:cNvSpPr txBox="1"/>
          <p:nvPr/>
        </p:nvSpPr>
        <p:spPr>
          <a:xfrm>
            <a:off x="10495547" y="6768474"/>
            <a:ext cx="8498801" cy="49510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90"/>
              </a:lnSpc>
            </a:pPr>
            <a:r>
              <a:rPr lang="en-US" sz="6152" dirty="0" err="1">
                <a:solidFill>
                  <a:srgbClr val="000000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Ινδονήσι</a:t>
            </a:r>
            <a:r>
              <a:rPr lang="en-US" sz="6152" dirty="0">
                <a:solidFill>
                  <a:srgbClr val="000000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α. </a:t>
            </a:r>
          </a:p>
          <a:p>
            <a:pPr algn="l">
              <a:lnSpc>
                <a:spcPts val="7190"/>
              </a:lnSpc>
            </a:pPr>
            <a:r>
              <a:rPr lang="en-US" sz="5752" dirty="0" err="1">
                <a:solidFill>
                  <a:srgbClr val="000000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Αρχ</a:t>
            </a:r>
            <a:r>
              <a:rPr lang="en-US" sz="5752" dirty="0">
                <a:solidFill>
                  <a:srgbClr val="000000"/>
                </a:solidFill>
                <a:latin typeface="Monterchi Sans"/>
                <a:ea typeface="Monterchi Sans"/>
                <a:cs typeface="Monterchi Sans"/>
                <a:sym typeface="Monterchi Sans"/>
              </a:rPr>
              <a:t>αιότερη τοιχογραφία κυνήγιου, 44.000 ετών! </a:t>
            </a:r>
          </a:p>
          <a:p>
            <a:pPr algn="l">
              <a:lnSpc>
                <a:spcPts val="4315"/>
              </a:lnSpc>
            </a:pPr>
            <a:endParaRPr lang="en-US" sz="5752" dirty="0">
              <a:solidFill>
                <a:srgbClr val="000000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  <a:p>
            <a:pPr algn="l">
              <a:lnSpc>
                <a:spcPts val="4315"/>
              </a:lnSpc>
            </a:pPr>
            <a:endParaRPr lang="en-US" sz="5752" dirty="0">
              <a:solidFill>
                <a:srgbClr val="000000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  <a:p>
            <a:pPr algn="l">
              <a:lnSpc>
                <a:spcPts val="4315"/>
              </a:lnSpc>
            </a:pPr>
            <a:endParaRPr lang="en-US" sz="5752" dirty="0">
              <a:solidFill>
                <a:srgbClr val="000000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  <a:p>
            <a:pPr algn="l">
              <a:lnSpc>
                <a:spcPts val="4315"/>
              </a:lnSpc>
            </a:pPr>
            <a:endParaRPr lang="en-US" sz="5752" dirty="0">
              <a:solidFill>
                <a:srgbClr val="000000"/>
              </a:solidFill>
              <a:latin typeface="Monterchi Sans"/>
              <a:ea typeface="Monterchi Sans"/>
              <a:cs typeface="Monterchi Sans"/>
              <a:sym typeface="Monterchi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098009">
            <a:off x="-854184" y="5899865"/>
            <a:ext cx="4721275" cy="7496669"/>
          </a:xfrm>
          <a:custGeom>
            <a:avLst/>
            <a:gdLst/>
            <a:ahLst/>
            <a:cxnLst/>
            <a:rect l="l" t="t" r="r" b="b"/>
            <a:pathLst>
              <a:path w="4721275" h="7496669">
                <a:moveTo>
                  <a:pt x="0" y="0"/>
                </a:moveTo>
                <a:lnTo>
                  <a:pt x="4721276" y="0"/>
                </a:lnTo>
                <a:lnTo>
                  <a:pt x="4721276" y="7496670"/>
                </a:lnTo>
                <a:lnTo>
                  <a:pt x="0" y="74966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67119" b="-683"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/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/>
          <p:cNvSpPr/>
          <p:nvPr/>
        </p:nvSpPr>
        <p:spPr>
          <a:xfrm>
            <a:off x="-481913" y="-634281"/>
            <a:ext cx="1988367" cy="1988367"/>
          </a:xfrm>
          <a:custGeom>
            <a:avLst/>
            <a:gdLst/>
            <a:ahLst/>
            <a:cxnLst/>
            <a:rect l="l" t="t" r="r" b="b"/>
            <a:pathLst>
              <a:path w="1988367" h="1988367">
                <a:moveTo>
                  <a:pt x="0" y="0"/>
                </a:moveTo>
                <a:lnTo>
                  <a:pt x="1988367" y="0"/>
                </a:lnTo>
                <a:lnTo>
                  <a:pt x="1988367" y="1988367"/>
                </a:lnTo>
                <a:lnTo>
                  <a:pt x="0" y="19883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>
            <a:off x="442252" y="3228240"/>
            <a:ext cx="6528684" cy="2532424"/>
          </a:xfrm>
          <a:custGeom>
            <a:avLst/>
            <a:gdLst/>
            <a:ahLst/>
            <a:cxnLst/>
            <a:rect l="l" t="t" r="r" b="b"/>
            <a:pathLst>
              <a:path w="6528684" h="2532424">
                <a:moveTo>
                  <a:pt x="0" y="0"/>
                </a:moveTo>
                <a:lnTo>
                  <a:pt x="6528685" y="0"/>
                </a:lnTo>
                <a:lnTo>
                  <a:pt x="6528685" y="2532424"/>
                </a:lnTo>
                <a:lnTo>
                  <a:pt x="0" y="25324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/>
          <p:cNvSpPr/>
          <p:nvPr/>
        </p:nvSpPr>
        <p:spPr>
          <a:xfrm flipH="1">
            <a:off x="13367898" y="7176082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7415792" y="0"/>
                </a:moveTo>
                <a:lnTo>
                  <a:pt x="0" y="0"/>
                </a:lnTo>
                <a:lnTo>
                  <a:pt x="0" y="5357911"/>
                </a:lnTo>
                <a:lnTo>
                  <a:pt x="7415792" y="5357911"/>
                </a:lnTo>
                <a:lnTo>
                  <a:pt x="7415792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7" name="Freeform 7"/>
          <p:cNvSpPr/>
          <p:nvPr/>
        </p:nvSpPr>
        <p:spPr>
          <a:xfrm rot="1274199">
            <a:off x="16204847" y="1099271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4" y="0"/>
                </a:lnTo>
                <a:lnTo>
                  <a:pt x="1741894" y="1751720"/>
                </a:lnTo>
                <a:lnTo>
                  <a:pt x="0" y="17517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8" name="Freeform 8"/>
          <p:cNvSpPr/>
          <p:nvPr/>
        </p:nvSpPr>
        <p:spPr>
          <a:xfrm>
            <a:off x="10730616" y="3228240"/>
            <a:ext cx="6528684" cy="2532424"/>
          </a:xfrm>
          <a:custGeom>
            <a:avLst/>
            <a:gdLst/>
            <a:ahLst/>
            <a:cxnLst/>
            <a:rect l="l" t="t" r="r" b="b"/>
            <a:pathLst>
              <a:path w="6528684" h="2532424">
                <a:moveTo>
                  <a:pt x="0" y="0"/>
                </a:moveTo>
                <a:lnTo>
                  <a:pt x="6528684" y="0"/>
                </a:lnTo>
                <a:lnTo>
                  <a:pt x="6528684" y="2532424"/>
                </a:lnTo>
                <a:lnTo>
                  <a:pt x="0" y="25324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9" name="Freeform 9"/>
          <p:cNvSpPr/>
          <p:nvPr/>
        </p:nvSpPr>
        <p:spPr>
          <a:xfrm>
            <a:off x="9530019" y="6464428"/>
            <a:ext cx="3837879" cy="3238210"/>
          </a:xfrm>
          <a:custGeom>
            <a:avLst/>
            <a:gdLst/>
            <a:ahLst/>
            <a:cxnLst/>
            <a:rect l="l" t="t" r="r" b="b"/>
            <a:pathLst>
              <a:path w="3837879" h="3238210">
                <a:moveTo>
                  <a:pt x="0" y="0"/>
                </a:moveTo>
                <a:lnTo>
                  <a:pt x="3837879" y="0"/>
                </a:lnTo>
                <a:lnTo>
                  <a:pt x="3837879" y="3238210"/>
                </a:lnTo>
                <a:lnTo>
                  <a:pt x="0" y="323821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10" name="Freeform 10"/>
          <p:cNvSpPr/>
          <p:nvPr/>
        </p:nvSpPr>
        <p:spPr>
          <a:xfrm>
            <a:off x="10883016" y="3380640"/>
            <a:ext cx="6528684" cy="2532424"/>
          </a:xfrm>
          <a:custGeom>
            <a:avLst/>
            <a:gdLst/>
            <a:ahLst/>
            <a:cxnLst/>
            <a:rect l="l" t="t" r="r" b="b"/>
            <a:pathLst>
              <a:path w="6528684" h="2532424">
                <a:moveTo>
                  <a:pt x="0" y="0"/>
                </a:moveTo>
                <a:lnTo>
                  <a:pt x="6528684" y="0"/>
                </a:lnTo>
                <a:lnTo>
                  <a:pt x="6528684" y="2532424"/>
                </a:lnTo>
                <a:lnTo>
                  <a:pt x="0" y="25324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11" name="Freeform 11"/>
          <p:cNvSpPr/>
          <p:nvPr/>
        </p:nvSpPr>
        <p:spPr>
          <a:xfrm>
            <a:off x="14365865" y="6257590"/>
            <a:ext cx="3161744" cy="3390610"/>
          </a:xfrm>
          <a:custGeom>
            <a:avLst/>
            <a:gdLst/>
            <a:ahLst/>
            <a:cxnLst/>
            <a:rect l="l" t="t" r="r" b="b"/>
            <a:pathLst>
              <a:path w="3161744" h="3390610">
                <a:moveTo>
                  <a:pt x="0" y="0"/>
                </a:moveTo>
                <a:lnTo>
                  <a:pt x="3161743" y="0"/>
                </a:lnTo>
                <a:lnTo>
                  <a:pt x="3161743" y="3390610"/>
                </a:lnTo>
                <a:lnTo>
                  <a:pt x="0" y="339061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12" name="Freeform 12"/>
          <p:cNvSpPr/>
          <p:nvPr/>
        </p:nvSpPr>
        <p:spPr>
          <a:xfrm>
            <a:off x="1780889" y="6464428"/>
            <a:ext cx="4451597" cy="3411036"/>
          </a:xfrm>
          <a:custGeom>
            <a:avLst/>
            <a:gdLst/>
            <a:ahLst/>
            <a:cxnLst/>
            <a:rect l="l" t="t" r="r" b="b"/>
            <a:pathLst>
              <a:path w="4451597" h="3411036">
                <a:moveTo>
                  <a:pt x="0" y="0"/>
                </a:moveTo>
                <a:lnTo>
                  <a:pt x="4451597" y="0"/>
                </a:lnTo>
                <a:lnTo>
                  <a:pt x="4451597" y="3411036"/>
                </a:lnTo>
                <a:lnTo>
                  <a:pt x="0" y="341103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13" name="TextBox 13"/>
          <p:cNvSpPr txBox="1"/>
          <p:nvPr/>
        </p:nvSpPr>
        <p:spPr>
          <a:xfrm>
            <a:off x="442252" y="1975131"/>
            <a:ext cx="11886724" cy="6339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98"/>
              </a:lnSpc>
            </a:pPr>
            <a:r>
              <a:rPr lang="en-US" sz="4200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Πως απαντάμε τα ερωτήματα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17448" y="4249374"/>
            <a:ext cx="5978292" cy="556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21"/>
              </a:lnSpc>
            </a:pPr>
            <a:r>
              <a:rPr lang="en-US" sz="4121" b="1">
                <a:solidFill>
                  <a:srgbClr val="423123"/>
                </a:solidFill>
                <a:latin typeface="Monterchi Sans Bold"/>
                <a:ea typeface="Monterchi Sans Bold"/>
                <a:cs typeface="Monterchi Sans Bold"/>
                <a:sym typeface="Monterchi Sans Bold"/>
              </a:rPr>
              <a:t>Παράγουμε προϊόντα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097502" y="4249374"/>
            <a:ext cx="5978292" cy="556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21"/>
              </a:lnSpc>
            </a:pPr>
            <a:r>
              <a:rPr lang="en-US" sz="4121" b="1">
                <a:solidFill>
                  <a:srgbClr val="423123"/>
                </a:solidFill>
                <a:latin typeface="Monterchi Sans Bold"/>
                <a:ea typeface="Monterchi Sans Bold"/>
                <a:cs typeface="Monterchi Sans Bold"/>
                <a:sym typeface="Monterchi Sans Bold"/>
              </a:rPr>
              <a:t>Ανταλλάσουμε προϊόντα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098009">
            <a:off x="-854184" y="5899865"/>
            <a:ext cx="4721275" cy="7496669"/>
          </a:xfrm>
          <a:custGeom>
            <a:avLst/>
            <a:gdLst/>
            <a:ahLst/>
            <a:cxnLst/>
            <a:rect l="l" t="t" r="r" b="b"/>
            <a:pathLst>
              <a:path w="4721275" h="7496669">
                <a:moveTo>
                  <a:pt x="0" y="0"/>
                </a:moveTo>
                <a:lnTo>
                  <a:pt x="4721276" y="0"/>
                </a:lnTo>
                <a:lnTo>
                  <a:pt x="4721276" y="7496670"/>
                </a:lnTo>
                <a:lnTo>
                  <a:pt x="0" y="74966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67119" b="-683"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/>
          <p:cNvSpPr/>
          <p:nvPr/>
        </p:nvSpPr>
        <p:spPr>
          <a:xfrm flipH="1" flipV="1">
            <a:off x="2018449" y="-1140868"/>
            <a:ext cx="16269551" cy="3503441"/>
          </a:xfrm>
          <a:custGeom>
            <a:avLst/>
            <a:gdLst/>
            <a:ahLst/>
            <a:cxnLst/>
            <a:rect l="l" t="t" r="r" b="b"/>
            <a:pathLst>
              <a:path w="16269551" h="3503441">
                <a:moveTo>
                  <a:pt x="16269551" y="3503441"/>
                </a:moveTo>
                <a:lnTo>
                  <a:pt x="0" y="3503441"/>
                </a:lnTo>
                <a:lnTo>
                  <a:pt x="0" y="0"/>
                </a:lnTo>
                <a:lnTo>
                  <a:pt x="16269551" y="0"/>
                </a:lnTo>
                <a:lnTo>
                  <a:pt x="16269551" y="3503441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/>
          <p:cNvSpPr/>
          <p:nvPr/>
        </p:nvSpPr>
        <p:spPr>
          <a:xfrm>
            <a:off x="-481913" y="-634281"/>
            <a:ext cx="1988367" cy="1988367"/>
          </a:xfrm>
          <a:custGeom>
            <a:avLst/>
            <a:gdLst/>
            <a:ahLst/>
            <a:cxnLst/>
            <a:rect l="l" t="t" r="r" b="b"/>
            <a:pathLst>
              <a:path w="1988367" h="1988367">
                <a:moveTo>
                  <a:pt x="0" y="0"/>
                </a:moveTo>
                <a:lnTo>
                  <a:pt x="1988367" y="0"/>
                </a:lnTo>
                <a:lnTo>
                  <a:pt x="1988367" y="1988367"/>
                </a:lnTo>
                <a:lnTo>
                  <a:pt x="0" y="19883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 flipH="1">
            <a:off x="13367898" y="7176082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7415792" y="0"/>
                </a:moveTo>
                <a:lnTo>
                  <a:pt x="0" y="0"/>
                </a:lnTo>
                <a:lnTo>
                  <a:pt x="0" y="5357911"/>
                </a:lnTo>
                <a:lnTo>
                  <a:pt x="7415792" y="5357911"/>
                </a:lnTo>
                <a:lnTo>
                  <a:pt x="741579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Freeform 6"/>
          <p:cNvSpPr/>
          <p:nvPr/>
        </p:nvSpPr>
        <p:spPr>
          <a:xfrm rot="1274199">
            <a:off x="16204847" y="1099271"/>
            <a:ext cx="1741893" cy="1751720"/>
          </a:xfrm>
          <a:custGeom>
            <a:avLst/>
            <a:gdLst/>
            <a:ahLst/>
            <a:cxnLst/>
            <a:rect l="l" t="t" r="r" b="b"/>
            <a:pathLst>
              <a:path w="1741893" h="1751720">
                <a:moveTo>
                  <a:pt x="0" y="0"/>
                </a:moveTo>
                <a:lnTo>
                  <a:pt x="1741894" y="0"/>
                </a:lnTo>
                <a:lnTo>
                  <a:pt x="1741894" y="1751720"/>
                </a:lnTo>
                <a:lnTo>
                  <a:pt x="0" y="175172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7" name="TextBox 7"/>
          <p:cNvSpPr txBox="1"/>
          <p:nvPr/>
        </p:nvSpPr>
        <p:spPr>
          <a:xfrm>
            <a:off x="838200" y="3371845"/>
            <a:ext cx="17030700" cy="17113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63"/>
              </a:lnSpc>
            </a:pPr>
            <a:r>
              <a:rPr lang="en-US" sz="5400" b="1" dirty="0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Πόσα</a:t>
            </a:r>
            <a:r>
              <a:rPr lang="el-GR" sz="5400" b="1" dirty="0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 και</a:t>
            </a:r>
            <a:r>
              <a:rPr lang="en-US" sz="5400" b="1" dirty="0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 </a:t>
            </a:r>
            <a:r>
              <a:rPr lang="el-GR" sz="5400" b="1" dirty="0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προϊόντα</a:t>
            </a:r>
            <a:r>
              <a:rPr lang="en-US" sz="5400" b="1" dirty="0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 καταναλώνουμε σε μια ημέρα;</a:t>
            </a:r>
            <a:endParaRPr lang="el-GR" sz="5400" b="1" dirty="0">
              <a:solidFill>
                <a:srgbClr val="4B6F68"/>
              </a:solidFill>
              <a:latin typeface="Canda Tawa Cute"/>
              <a:ea typeface="Canda Tawa Cute"/>
              <a:cs typeface="Canda Tawa Cute"/>
              <a:sym typeface="Canda Tawa Cute"/>
            </a:endParaRPr>
          </a:p>
          <a:p>
            <a:pPr algn="l">
              <a:lnSpc>
                <a:spcPts val="6663"/>
              </a:lnSpc>
            </a:pPr>
            <a:r>
              <a:rPr lang="el-GR" sz="5400" b="1" dirty="0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(Φύλλο εργασίας)</a:t>
            </a:r>
            <a:endParaRPr lang="en-US" sz="5400" b="1" dirty="0">
              <a:solidFill>
                <a:srgbClr val="4B6F68"/>
              </a:solidFill>
              <a:latin typeface="Canda Tawa Cute"/>
              <a:ea typeface="Canda Tawa Cute"/>
              <a:cs typeface="Canda Tawa Cute"/>
              <a:sym typeface="Canda Tawa Cute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783881" y="1354086"/>
            <a:ext cx="11886724" cy="1152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43"/>
              </a:lnSpc>
            </a:pPr>
            <a:r>
              <a:rPr lang="el-GR" sz="7599" b="1" dirty="0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Ας παίξουμε!</a:t>
            </a:r>
            <a:endParaRPr lang="en-US" sz="7599" b="1" dirty="0">
              <a:solidFill>
                <a:srgbClr val="4B6F68"/>
              </a:solidFill>
              <a:latin typeface="Canda Tawa Cute"/>
              <a:ea typeface="Canda Tawa Cute"/>
              <a:cs typeface="Canda Tawa Cute"/>
              <a:sym typeface="Canda Tawa Cute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6145336" y="4660417"/>
            <a:ext cx="5997327" cy="5626583"/>
          </a:xfrm>
          <a:custGeom>
            <a:avLst/>
            <a:gdLst/>
            <a:ahLst/>
            <a:cxnLst/>
            <a:rect l="l" t="t" r="r" b="b"/>
            <a:pathLst>
              <a:path w="5997327" h="5626583">
                <a:moveTo>
                  <a:pt x="0" y="0"/>
                </a:moveTo>
                <a:lnTo>
                  <a:pt x="5997326" y="0"/>
                </a:lnTo>
                <a:lnTo>
                  <a:pt x="5997326" y="5626583"/>
                </a:lnTo>
                <a:lnTo>
                  <a:pt x="0" y="562658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2827824" y="8035393"/>
            <a:ext cx="7415792" cy="5357910"/>
          </a:xfrm>
          <a:custGeom>
            <a:avLst/>
            <a:gdLst/>
            <a:ahLst/>
            <a:cxnLst/>
            <a:rect l="l" t="t" r="r" b="b"/>
            <a:pathLst>
              <a:path w="7415792" h="5357910">
                <a:moveTo>
                  <a:pt x="7415792" y="0"/>
                </a:moveTo>
                <a:lnTo>
                  <a:pt x="0" y="0"/>
                </a:lnTo>
                <a:lnTo>
                  <a:pt x="0" y="5357910"/>
                </a:lnTo>
                <a:lnTo>
                  <a:pt x="7415792" y="5357910"/>
                </a:lnTo>
                <a:lnTo>
                  <a:pt x="741579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3" name="Freeform 3"/>
          <p:cNvSpPr/>
          <p:nvPr/>
        </p:nvSpPr>
        <p:spPr>
          <a:xfrm>
            <a:off x="1752280" y="3723539"/>
            <a:ext cx="14783440" cy="11504204"/>
          </a:xfrm>
          <a:custGeom>
            <a:avLst/>
            <a:gdLst/>
            <a:ahLst/>
            <a:cxnLst/>
            <a:rect l="l" t="t" r="r" b="b"/>
            <a:pathLst>
              <a:path w="14783440" h="11504204">
                <a:moveTo>
                  <a:pt x="0" y="0"/>
                </a:moveTo>
                <a:lnTo>
                  <a:pt x="14783440" y="0"/>
                </a:lnTo>
                <a:lnTo>
                  <a:pt x="14783440" y="11504204"/>
                </a:lnTo>
                <a:lnTo>
                  <a:pt x="0" y="115042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4" name="Freeform 4"/>
          <p:cNvSpPr/>
          <p:nvPr/>
        </p:nvSpPr>
        <p:spPr>
          <a:xfrm>
            <a:off x="4631555" y="4690310"/>
            <a:ext cx="5788792" cy="2245425"/>
          </a:xfrm>
          <a:custGeom>
            <a:avLst/>
            <a:gdLst/>
            <a:ahLst/>
            <a:cxnLst/>
            <a:rect l="l" t="t" r="r" b="b"/>
            <a:pathLst>
              <a:path w="5788792" h="2245425">
                <a:moveTo>
                  <a:pt x="0" y="0"/>
                </a:moveTo>
                <a:lnTo>
                  <a:pt x="5788792" y="0"/>
                </a:lnTo>
                <a:lnTo>
                  <a:pt x="5788792" y="2245426"/>
                </a:lnTo>
                <a:lnTo>
                  <a:pt x="0" y="22454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l-GR"/>
          </a:p>
        </p:txBody>
      </p:sp>
      <p:sp>
        <p:nvSpPr>
          <p:cNvPr id="5" name="Freeform 5"/>
          <p:cNvSpPr/>
          <p:nvPr/>
        </p:nvSpPr>
        <p:spPr>
          <a:xfrm>
            <a:off x="7739087" y="4690310"/>
            <a:ext cx="5788792" cy="2245425"/>
          </a:xfrm>
          <a:custGeom>
            <a:avLst/>
            <a:gdLst/>
            <a:ahLst/>
            <a:cxnLst/>
            <a:rect l="l" t="t" r="r" b="b"/>
            <a:pathLst>
              <a:path w="5788792" h="2245425">
                <a:moveTo>
                  <a:pt x="0" y="0"/>
                </a:moveTo>
                <a:lnTo>
                  <a:pt x="5788791" y="0"/>
                </a:lnTo>
                <a:lnTo>
                  <a:pt x="5788791" y="2245426"/>
                </a:lnTo>
                <a:lnTo>
                  <a:pt x="0" y="22454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6" name="TextBox 6"/>
          <p:cNvSpPr txBox="1"/>
          <p:nvPr/>
        </p:nvSpPr>
        <p:spPr>
          <a:xfrm>
            <a:off x="4893746" y="5180044"/>
            <a:ext cx="8500507" cy="1313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115"/>
              </a:lnSpc>
            </a:pPr>
            <a:r>
              <a:rPr lang="en-US" sz="4736" b="1" u="none" strike="noStrike">
                <a:solidFill>
                  <a:srgbClr val="F7EDE3"/>
                </a:solidFill>
                <a:latin typeface="Monterchi Sans Bold"/>
                <a:ea typeface="Monterchi Sans Bold"/>
                <a:cs typeface="Monterchi Sans Bold"/>
                <a:sym typeface="Monterchi Sans Bold"/>
              </a:rPr>
              <a:t> Ελπίζω ότι περάσαμε όμορφα και δημιουργικά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030080" y="1707331"/>
            <a:ext cx="11828920" cy="23590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8003"/>
              </a:lnSpc>
            </a:pPr>
            <a:r>
              <a:rPr lang="el-GR" sz="16670" dirty="0">
                <a:solidFill>
                  <a:srgbClr val="4B6F68"/>
                </a:solidFill>
                <a:latin typeface="Canda Tawa Cute"/>
                <a:ea typeface="Canda Tawa Cute"/>
                <a:cs typeface="Canda Tawa Cute"/>
                <a:sym typeface="Canda Tawa Cute"/>
              </a:rPr>
              <a:t>Ευχαριστώ</a:t>
            </a:r>
            <a:endParaRPr lang="en-US" sz="16670" dirty="0">
              <a:solidFill>
                <a:srgbClr val="4B6F68"/>
              </a:solidFill>
              <a:latin typeface="Canda Tawa Cute"/>
              <a:ea typeface="Canda Tawa Cute"/>
              <a:cs typeface="Canda Tawa Cute"/>
              <a:sym typeface="Canda Tawa Cute"/>
            </a:endParaRPr>
          </a:p>
        </p:txBody>
      </p:sp>
      <p:sp>
        <p:nvSpPr>
          <p:cNvPr id="8" name="Freeform 8"/>
          <p:cNvSpPr/>
          <p:nvPr/>
        </p:nvSpPr>
        <p:spPr>
          <a:xfrm flipV="1">
            <a:off x="-3861663" y="-705981"/>
            <a:ext cx="11227886" cy="2417783"/>
          </a:xfrm>
          <a:custGeom>
            <a:avLst/>
            <a:gdLst/>
            <a:ahLst/>
            <a:cxnLst/>
            <a:rect l="l" t="t" r="r" b="b"/>
            <a:pathLst>
              <a:path w="11227886" h="2417783">
                <a:moveTo>
                  <a:pt x="0" y="2417782"/>
                </a:moveTo>
                <a:lnTo>
                  <a:pt x="11227886" y="2417782"/>
                </a:lnTo>
                <a:lnTo>
                  <a:pt x="11227886" y="0"/>
                </a:lnTo>
                <a:lnTo>
                  <a:pt x="0" y="0"/>
                </a:lnTo>
                <a:lnTo>
                  <a:pt x="0" y="2417782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9" name="Freeform 9"/>
          <p:cNvSpPr/>
          <p:nvPr/>
        </p:nvSpPr>
        <p:spPr>
          <a:xfrm rot="-1013136">
            <a:off x="1054434" y="145283"/>
            <a:ext cx="1756921" cy="1766833"/>
          </a:xfrm>
          <a:custGeom>
            <a:avLst/>
            <a:gdLst/>
            <a:ahLst/>
            <a:cxnLst/>
            <a:rect l="l" t="t" r="r" b="b"/>
            <a:pathLst>
              <a:path w="1756921" h="1766833">
                <a:moveTo>
                  <a:pt x="0" y="0"/>
                </a:moveTo>
                <a:lnTo>
                  <a:pt x="1756921" y="0"/>
                </a:lnTo>
                <a:lnTo>
                  <a:pt x="1756921" y="1766834"/>
                </a:lnTo>
                <a:lnTo>
                  <a:pt x="0" y="176683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  <p:sp>
        <p:nvSpPr>
          <p:cNvPr id="10" name="Freeform 10"/>
          <p:cNvSpPr/>
          <p:nvPr/>
        </p:nvSpPr>
        <p:spPr>
          <a:xfrm rot="2920748" flipH="1">
            <a:off x="16446237" y="7649234"/>
            <a:ext cx="1626126" cy="772318"/>
          </a:xfrm>
          <a:custGeom>
            <a:avLst/>
            <a:gdLst/>
            <a:ahLst/>
            <a:cxnLst/>
            <a:rect l="l" t="t" r="r" b="b"/>
            <a:pathLst>
              <a:path w="1626126" h="772318">
                <a:moveTo>
                  <a:pt x="1626126" y="0"/>
                </a:moveTo>
                <a:lnTo>
                  <a:pt x="0" y="0"/>
                </a:lnTo>
                <a:lnTo>
                  <a:pt x="0" y="772319"/>
                </a:lnTo>
                <a:lnTo>
                  <a:pt x="1626126" y="772319"/>
                </a:lnTo>
                <a:lnTo>
                  <a:pt x="1626126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231</Words>
  <Application>Microsoft Office PowerPoint</Application>
  <PresentationFormat>Custom</PresentationFormat>
  <Paragraphs>62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Monterchi Sans</vt:lpstr>
      <vt:lpstr>Wingdings</vt:lpstr>
      <vt:lpstr>Monterchi Sans Bold</vt:lpstr>
      <vt:lpstr>Canda Tawa Cute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Οικονομία &amp; Επιχειρηματικότητα για παιδιά</dc:title>
  <cp:lastModifiedBy>Αθανασία Ψυλλάκη</cp:lastModifiedBy>
  <cp:revision>15</cp:revision>
  <dcterms:created xsi:type="dcterms:W3CDTF">2006-08-16T00:00:00Z</dcterms:created>
  <dcterms:modified xsi:type="dcterms:W3CDTF">2025-09-26T05:12:10Z</dcterms:modified>
  <dc:identifier>DAGQE-q3LrY</dc:identifier>
</cp:coreProperties>
</file>